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39" r:id="rId2"/>
    <p:sldId id="340" r:id="rId3"/>
    <p:sldId id="341" r:id="rId4"/>
    <p:sldId id="345" r:id="rId5"/>
    <p:sldId id="322" r:id="rId6"/>
    <p:sldId id="326" r:id="rId7"/>
    <p:sldId id="334" r:id="rId8"/>
    <p:sldId id="337" r:id="rId9"/>
    <p:sldId id="343" r:id="rId10"/>
    <p:sldId id="342" r:id="rId11"/>
    <p:sldId id="333" r:id="rId12"/>
    <p:sldId id="344" r:id="rId13"/>
    <p:sldId id="327" r:id="rId14"/>
    <p:sldId id="346" r:id="rId15"/>
    <p:sldId id="347" r:id="rId16"/>
    <p:sldId id="348" r:id="rId17"/>
    <p:sldId id="324" r:id="rId18"/>
    <p:sldId id="314" r:id="rId19"/>
  </p:sldIdLst>
  <p:sldSz cx="9906000" cy="6858000" type="A4"/>
  <p:notesSz cx="6797675" cy="992822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3300"/>
    <a:srgbClr val="99CC00"/>
    <a:srgbClr val="A50021"/>
    <a:srgbClr val="3366FF"/>
    <a:srgbClr val="FFFF66"/>
    <a:srgbClr val="0099FF"/>
    <a:srgbClr val="008000"/>
    <a:srgbClr val="FFFFCC"/>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80" autoAdjust="0"/>
    <p:restoredTop sz="90929" autoAdjust="0"/>
  </p:normalViewPr>
  <p:slideViewPr>
    <p:cSldViewPr snapToGrid="0">
      <p:cViewPr>
        <p:scale>
          <a:sx n="120" d="100"/>
          <a:sy n="120" d="100"/>
        </p:scale>
        <p:origin x="-942" y="-324"/>
      </p:cViewPr>
      <p:guideLst>
        <p:guide orient="horz" pos="2160"/>
        <p:guide pos="312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notesViewPr>
    <p:cSldViewPr snapToGrid="0">
      <p:cViewPr varScale="1">
        <p:scale>
          <a:sx n="55" d="100"/>
          <a:sy n="55" d="100"/>
        </p:scale>
        <p:origin x="-1794" y="-78"/>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ern.ch\dfs\Users\k\khowell\Desktop\Kaitlin\Pyrex%20and%20Si%202d%20model%20data%20and%20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ern.ch\dfs\Users\k\khowell\Desktop\Kaitlin\ANSYS%202d%20model%20data%20and%20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plotArea>
      <c:layout>
        <c:manualLayout>
          <c:layoutTarget val="inner"/>
          <c:xMode val="edge"/>
          <c:yMode val="edge"/>
          <c:x val="0.15006422831958297"/>
          <c:y val="0.1140975427848631"/>
          <c:w val="0.796761889405462"/>
          <c:h val="0.741501495206355"/>
        </c:manualLayout>
      </c:layout>
      <c:scatterChart>
        <c:scatterStyle val="lineMarker"/>
        <c:ser>
          <c:idx val="0"/>
          <c:order val="0"/>
          <c:tx>
            <c:strRef>
              <c:f>Sheet1!$E$2</c:f>
              <c:strCache>
                <c:ptCount val="1"/>
                <c:pt idx="0">
                  <c:v>tp=50µ</c:v>
                </c:pt>
              </c:strCache>
            </c:strRef>
          </c:tx>
          <c:spPr>
            <a:ln w="15875" cmpd="sng">
              <a:solidFill>
                <a:sysClr val="windowText" lastClr="000000">
                  <a:shade val="95000"/>
                  <a:satMod val="105000"/>
                </a:sysClr>
              </a:solidFill>
            </a:ln>
          </c:spPr>
          <c:marker>
            <c:spPr>
              <a:solidFill>
                <a:sysClr val="windowText" lastClr="000000"/>
              </a:solidFill>
            </c:spPr>
          </c:marker>
          <c:xVal>
            <c:numRef>
              <c:f>Sheet1!$A$3:$A$7</c:f>
              <c:numCache>
                <c:formatCode>General</c:formatCode>
                <c:ptCount val="5"/>
                <c:pt idx="0">
                  <c:v>2</c:v>
                </c:pt>
                <c:pt idx="1">
                  <c:v>1</c:v>
                </c:pt>
                <c:pt idx="2">
                  <c:v>0.5</c:v>
                </c:pt>
                <c:pt idx="3">
                  <c:v>0.25</c:v>
                </c:pt>
                <c:pt idx="4">
                  <c:v>0.1</c:v>
                </c:pt>
              </c:numCache>
            </c:numRef>
          </c:xVal>
          <c:yVal>
            <c:numRef>
              <c:f>Sheet1!$E$3:$E$7</c:f>
              <c:numCache>
                <c:formatCode>General</c:formatCode>
                <c:ptCount val="5"/>
                <c:pt idx="0">
                  <c:v>0.27</c:v>
                </c:pt>
                <c:pt idx="1">
                  <c:v>1.07</c:v>
                </c:pt>
                <c:pt idx="2">
                  <c:v>4.33</c:v>
                </c:pt>
                <c:pt idx="3">
                  <c:v>15.350000000000026</c:v>
                </c:pt>
                <c:pt idx="4">
                  <c:v>52.74</c:v>
                </c:pt>
              </c:numCache>
            </c:numRef>
          </c:yVal>
          <c:smooth val="1"/>
        </c:ser>
        <c:ser>
          <c:idx val="3"/>
          <c:order val="1"/>
          <c:tx>
            <c:strRef>
              <c:f>Sheet1!$F$2</c:f>
              <c:strCache>
                <c:ptCount val="1"/>
                <c:pt idx="0">
                  <c:v>tp=200µ </c:v>
                </c:pt>
              </c:strCache>
            </c:strRef>
          </c:tx>
          <c:spPr>
            <a:ln w="19050" cmpd="sng">
              <a:solidFill>
                <a:sysClr val="windowText" lastClr="000000">
                  <a:shade val="95000"/>
                  <a:satMod val="105000"/>
                </a:sysClr>
              </a:solidFill>
              <a:prstDash val="lgDash"/>
            </a:ln>
          </c:spPr>
          <c:marker>
            <c:spPr>
              <a:solidFill>
                <a:sysClr val="windowText" lastClr="000000"/>
              </a:solidFill>
            </c:spPr>
          </c:marker>
          <c:xVal>
            <c:numRef>
              <c:f>Sheet1!$A$3:$A$6</c:f>
              <c:numCache>
                <c:formatCode>General</c:formatCode>
                <c:ptCount val="4"/>
                <c:pt idx="0">
                  <c:v>2</c:v>
                </c:pt>
                <c:pt idx="1">
                  <c:v>1</c:v>
                </c:pt>
                <c:pt idx="2">
                  <c:v>0.5</c:v>
                </c:pt>
                <c:pt idx="3">
                  <c:v>0.25</c:v>
                </c:pt>
              </c:numCache>
            </c:numRef>
          </c:xVal>
          <c:yVal>
            <c:numRef>
              <c:f>Sheet1!$F$3:$F$6</c:f>
              <c:numCache>
                <c:formatCode>General</c:formatCode>
                <c:ptCount val="4"/>
                <c:pt idx="0">
                  <c:v>2.133</c:v>
                </c:pt>
                <c:pt idx="1">
                  <c:v>7.28</c:v>
                </c:pt>
                <c:pt idx="2">
                  <c:v>19.38</c:v>
                </c:pt>
                <c:pt idx="3">
                  <c:v>41.46</c:v>
                </c:pt>
              </c:numCache>
            </c:numRef>
          </c:yVal>
          <c:smooth val="1"/>
        </c:ser>
        <c:axId val="44224896"/>
        <c:axId val="42747008"/>
      </c:scatterChart>
      <c:scatterChart>
        <c:scatterStyle val="smoothMarker"/>
        <c:ser>
          <c:idx val="2"/>
          <c:order val="2"/>
          <c:tx>
            <c:strRef>
              <c:f>Sheet1!$G$2</c:f>
              <c:strCache>
                <c:ptCount val="1"/>
                <c:pt idx="0">
                  <c:v>tp=350µ </c:v>
                </c:pt>
              </c:strCache>
            </c:strRef>
          </c:tx>
          <c:spPr>
            <a:ln w="19050">
              <a:solidFill>
                <a:sysClr val="windowText" lastClr="000000">
                  <a:shade val="95000"/>
                  <a:satMod val="105000"/>
                </a:sysClr>
              </a:solidFill>
              <a:prstDash val="dash"/>
            </a:ln>
          </c:spPr>
          <c:marker>
            <c:spPr>
              <a:solidFill>
                <a:schemeClr val="tx1"/>
              </a:solidFill>
            </c:spPr>
          </c:marker>
          <c:xVal>
            <c:numRef>
              <c:f>Sheet1!$A$3:$A$6</c:f>
              <c:numCache>
                <c:formatCode>General</c:formatCode>
                <c:ptCount val="4"/>
                <c:pt idx="0">
                  <c:v>2</c:v>
                </c:pt>
                <c:pt idx="1">
                  <c:v>1</c:v>
                </c:pt>
                <c:pt idx="2">
                  <c:v>0.5</c:v>
                </c:pt>
                <c:pt idx="3">
                  <c:v>0.25</c:v>
                </c:pt>
              </c:numCache>
            </c:numRef>
          </c:xVal>
          <c:yVal>
            <c:numRef>
              <c:f>Sheet1!$G$3:$G$6</c:f>
              <c:numCache>
                <c:formatCode>General</c:formatCode>
                <c:ptCount val="4"/>
                <c:pt idx="0">
                  <c:v>4.1499999999999986</c:v>
                </c:pt>
                <c:pt idx="1">
                  <c:v>11.47</c:v>
                </c:pt>
                <c:pt idx="2">
                  <c:v>26.04</c:v>
                </c:pt>
                <c:pt idx="3">
                  <c:v>48.17</c:v>
                </c:pt>
              </c:numCache>
            </c:numRef>
          </c:yVal>
          <c:smooth val="1"/>
        </c:ser>
        <c:ser>
          <c:idx val="4"/>
          <c:order val="3"/>
          <c:tx>
            <c:strRef>
              <c:f>Sheet1!$H$2</c:f>
              <c:strCache>
                <c:ptCount val="1"/>
                <c:pt idx="0">
                  <c:v>tp=525µ </c:v>
                </c:pt>
              </c:strCache>
            </c:strRef>
          </c:tx>
          <c:spPr>
            <a:ln w="19050">
              <a:solidFill>
                <a:sysClr val="windowText" lastClr="000000">
                  <a:shade val="95000"/>
                  <a:satMod val="105000"/>
                </a:sysClr>
              </a:solidFill>
              <a:prstDash val="sysDot"/>
            </a:ln>
          </c:spPr>
          <c:marker>
            <c:symbol val="star"/>
            <c:size val="6"/>
            <c:spPr>
              <a:solidFill>
                <a:schemeClr val="tx1"/>
              </a:solidFill>
            </c:spPr>
          </c:marker>
          <c:trendline>
            <c:spPr>
              <a:ln w="15875">
                <a:solidFill>
                  <a:schemeClr val="tx1"/>
                </a:solidFill>
                <a:prstDash val="sysDot"/>
              </a:ln>
            </c:spPr>
            <c:trendlineType val="power"/>
          </c:trendline>
          <c:xVal>
            <c:numRef>
              <c:f>Sheet1!$A$3:$A$6</c:f>
              <c:numCache>
                <c:formatCode>General</c:formatCode>
                <c:ptCount val="4"/>
                <c:pt idx="0">
                  <c:v>2</c:v>
                </c:pt>
                <c:pt idx="1">
                  <c:v>1</c:v>
                </c:pt>
                <c:pt idx="2">
                  <c:v>0.5</c:v>
                </c:pt>
                <c:pt idx="3">
                  <c:v>0.25</c:v>
                </c:pt>
              </c:numCache>
            </c:numRef>
          </c:xVal>
          <c:yVal>
            <c:numRef>
              <c:f>Sheet1!$H$3:$H$6</c:f>
              <c:numCache>
                <c:formatCode>General</c:formatCode>
                <c:ptCount val="4"/>
                <c:pt idx="0">
                  <c:v>5.55</c:v>
                </c:pt>
                <c:pt idx="1">
                  <c:v>14.07</c:v>
                </c:pt>
                <c:pt idx="2">
                  <c:v>29.27</c:v>
                </c:pt>
                <c:pt idx="3">
                  <c:v>50.1</c:v>
                </c:pt>
              </c:numCache>
            </c:numRef>
          </c:yVal>
          <c:smooth val="1"/>
        </c:ser>
        <c:axId val="44224896"/>
        <c:axId val="42747008"/>
      </c:scatterChart>
      <c:valAx>
        <c:axId val="44224896"/>
        <c:scaling>
          <c:orientation val="minMax"/>
          <c:max val="2"/>
          <c:min val="0"/>
        </c:scaling>
        <c:axPos val="b"/>
        <c:majorGridlines>
          <c:spPr>
            <a:ln>
              <a:solidFill>
                <a:schemeClr val="tx1"/>
              </a:solidFill>
            </a:ln>
          </c:spPr>
        </c:majorGridlines>
        <c:minorGridlines>
          <c:spPr>
            <a:ln>
              <a:solidFill>
                <a:schemeClr val="bg1"/>
              </a:solidFill>
            </a:ln>
          </c:spPr>
        </c:minorGridlines>
        <c:title>
          <c:tx>
            <c:rich>
              <a:bodyPr/>
              <a:lstStyle/>
              <a:p>
                <a:pPr>
                  <a:defRPr lang="en-US" sz="900"/>
                </a:pPr>
                <a:r>
                  <a:rPr lang="en-US" sz="900"/>
                  <a:t>Manifold</a:t>
                </a:r>
                <a:r>
                  <a:rPr lang="en-US" sz="900" baseline="0"/>
                  <a:t> width (mm)</a:t>
                </a:r>
                <a:endParaRPr lang="en-US" sz="900"/>
              </a:p>
            </c:rich>
          </c:tx>
          <c:layout>
            <c:manualLayout>
              <c:xMode val="edge"/>
              <c:yMode val="edge"/>
              <c:x val="0.34345077172520966"/>
              <c:y val="0.92909992714789325"/>
            </c:manualLayout>
          </c:layout>
        </c:title>
        <c:numFmt formatCode="0.0" sourceLinked="0"/>
        <c:tickLblPos val="nextTo"/>
        <c:txPr>
          <a:bodyPr/>
          <a:lstStyle/>
          <a:p>
            <a:pPr>
              <a:defRPr lang="en-US" sz="900"/>
            </a:pPr>
            <a:endParaRPr lang="en-US"/>
          </a:p>
        </c:txPr>
        <c:crossAx val="42747008"/>
        <c:crosses val="autoZero"/>
        <c:crossBetween val="midCat"/>
        <c:majorUnit val="0.5"/>
        <c:minorUnit val="5.0000000000000079E-2"/>
      </c:valAx>
      <c:valAx>
        <c:axId val="42747008"/>
        <c:scaling>
          <c:orientation val="minMax"/>
        </c:scaling>
        <c:axPos val="l"/>
        <c:majorGridlines/>
        <c:minorGridlines>
          <c:spPr>
            <a:ln>
              <a:solidFill>
                <a:schemeClr val="bg1"/>
              </a:solidFill>
            </a:ln>
          </c:spPr>
        </c:minorGridlines>
        <c:title>
          <c:tx>
            <c:rich>
              <a:bodyPr/>
              <a:lstStyle/>
              <a:p>
                <a:pPr>
                  <a:defRPr lang="en-US" sz="900"/>
                </a:pPr>
                <a:r>
                  <a:rPr lang="en-US" sz="900"/>
                  <a:t>P</a:t>
                </a:r>
                <a:r>
                  <a:rPr lang="en-US" sz="900" baseline="-25000"/>
                  <a:t>int</a:t>
                </a:r>
                <a:r>
                  <a:rPr lang="en-US" sz="900"/>
                  <a:t> (bar)</a:t>
                </a:r>
              </a:p>
            </c:rich>
          </c:tx>
          <c:layout>
            <c:manualLayout>
              <c:xMode val="edge"/>
              <c:yMode val="edge"/>
              <c:x val="9.2657189182410778E-3"/>
              <c:y val="0.38826661876391028"/>
            </c:manualLayout>
          </c:layout>
        </c:title>
        <c:numFmt formatCode="0" sourceLinked="0"/>
        <c:tickLblPos val="nextTo"/>
        <c:txPr>
          <a:bodyPr/>
          <a:lstStyle/>
          <a:p>
            <a:pPr>
              <a:defRPr lang="en-US" sz="900"/>
            </a:pPr>
            <a:endParaRPr lang="en-US"/>
          </a:p>
        </c:txPr>
        <c:crossAx val="44224896"/>
        <c:crosses val="autoZero"/>
        <c:crossBetween val="midCat"/>
        <c:majorUnit val="20"/>
        <c:minorUnit val="2"/>
      </c:valAx>
      <c:spPr>
        <a:ln w="12700">
          <a:solidFill>
            <a:schemeClr val="bg1">
              <a:lumMod val="50000"/>
            </a:schemeClr>
          </a:solidFill>
        </a:ln>
      </c:spPr>
    </c:plotArea>
    <c:legend>
      <c:legendPos val="r"/>
      <c:legendEntry>
        <c:idx val="4"/>
        <c:delete val="1"/>
      </c:legendEntry>
      <c:layout>
        <c:manualLayout>
          <c:xMode val="edge"/>
          <c:yMode val="edge"/>
          <c:x val="0.63692850680354884"/>
          <c:y val="0.12563176751195088"/>
          <c:w val="0.29481210753092946"/>
          <c:h val="0.25019601075502479"/>
        </c:manualLayout>
      </c:layout>
      <c:spPr>
        <a:solidFill>
          <a:schemeClr val="bg1"/>
        </a:solidFill>
        <a:ln>
          <a:solidFill>
            <a:schemeClr val="tx1"/>
          </a:solidFill>
        </a:ln>
      </c:spPr>
      <c:txPr>
        <a:bodyPr/>
        <a:lstStyle/>
        <a:p>
          <a:pPr>
            <a:defRPr lang="en-US" sz="900"/>
          </a:pPr>
          <a:endParaRPr lang="en-US"/>
        </a:p>
      </c:txPr>
    </c:legend>
    <c:plotVisOnly val="1"/>
    <c:dispBlanksAs val="gap"/>
  </c:chart>
  <c:spPr>
    <a:ln>
      <a:solidFill>
        <a:schemeClr val="tx1"/>
      </a:solidFill>
    </a:ln>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US" sz="1200"/>
            </a:pPr>
            <a:r>
              <a:rPr lang="en-US" sz="1100" dirty="0"/>
              <a:t>Rupture Pressure</a:t>
            </a:r>
            <a:r>
              <a:rPr lang="en-US" sz="1100" baseline="0" dirty="0"/>
              <a:t> for </a:t>
            </a:r>
            <a:r>
              <a:rPr lang="en-US" sz="1100" u="sng" baseline="0" dirty="0"/>
              <a:t>Silicon</a:t>
            </a:r>
            <a:r>
              <a:rPr lang="en-US" sz="1100" baseline="0" dirty="0"/>
              <a:t> </a:t>
            </a:r>
            <a:r>
              <a:rPr lang="en-US" sz="1100" baseline="0" dirty="0" smtClean="0"/>
              <a:t>Cover (165 </a:t>
            </a:r>
            <a:r>
              <a:rPr lang="en-US" sz="1100" baseline="0" dirty="0" err="1" smtClean="0"/>
              <a:t>Mpa</a:t>
            </a:r>
            <a:r>
              <a:rPr lang="en-US" sz="1100" baseline="0" dirty="0" smtClean="0"/>
              <a:t>)</a:t>
            </a:r>
            <a:endParaRPr lang="en-US" sz="1100" dirty="0"/>
          </a:p>
        </c:rich>
      </c:tx>
      <c:layout>
        <c:manualLayout>
          <c:xMode val="edge"/>
          <c:yMode val="edge"/>
          <c:x val="0.18135856160910072"/>
          <c:y val="1.0139318800401236E-2"/>
        </c:manualLayout>
      </c:layout>
    </c:title>
    <c:plotArea>
      <c:layout>
        <c:manualLayout>
          <c:layoutTarget val="inner"/>
          <c:xMode val="edge"/>
          <c:yMode val="edge"/>
          <c:x val="0.18901758440604602"/>
          <c:y val="0.10654651058351652"/>
          <c:w val="0.75780853331900611"/>
          <c:h val="0.74216500503976901"/>
        </c:manualLayout>
      </c:layout>
      <c:scatterChart>
        <c:scatterStyle val="smoothMarker"/>
        <c:ser>
          <c:idx val="0"/>
          <c:order val="0"/>
          <c:tx>
            <c:v>tp=50µ</c:v>
          </c:tx>
          <c:spPr>
            <a:ln w="15875">
              <a:solidFill>
                <a:sysClr val="windowText" lastClr="000000">
                  <a:shade val="95000"/>
                  <a:satMod val="105000"/>
                </a:sysClr>
              </a:solidFill>
            </a:ln>
          </c:spPr>
          <c:marker>
            <c:spPr>
              <a:solidFill>
                <a:schemeClr val="tx1"/>
              </a:solidFill>
            </c:spPr>
          </c:marker>
          <c:xVal>
            <c:numRef>
              <c:f>Final!$B$3:$B$7</c:f>
              <c:numCache>
                <c:formatCode>General</c:formatCode>
                <c:ptCount val="5"/>
                <c:pt idx="0">
                  <c:v>0.1</c:v>
                </c:pt>
                <c:pt idx="1">
                  <c:v>0.25</c:v>
                </c:pt>
                <c:pt idx="2">
                  <c:v>0.5</c:v>
                </c:pt>
                <c:pt idx="3">
                  <c:v>1</c:v>
                </c:pt>
                <c:pt idx="4">
                  <c:v>2</c:v>
                </c:pt>
              </c:numCache>
            </c:numRef>
          </c:xVal>
          <c:yVal>
            <c:numRef>
              <c:f>Final!$F$3:$F$7</c:f>
              <c:numCache>
                <c:formatCode>General</c:formatCode>
                <c:ptCount val="5"/>
                <c:pt idx="0">
                  <c:v>397.4955432425881</c:v>
                </c:pt>
                <c:pt idx="1">
                  <c:v>113.26442962156356</c:v>
                </c:pt>
                <c:pt idx="2">
                  <c:v>32.375532311557073</c:v>
                </c:pt>
                <c:pt idx="3">
                  <c:v>7.9101236698303126</c:v>
                </c:pt>
                <c:pt idx="4">
                  <c:v>1.8759987688519539</c:v>
                </c:pt>
              </c:numCache>
            </c:numRef>
          </c:yVal>
          <c:smooth val="1"/>
        </c:ser>
        <c:ser>
          <c:idx val="1"/>
          <c:order val="1"/>
          <c:tx>
            <c:v>tp=200µ</c:v>
          </c:tx>
          <c:spPr>
            <a:ln w="15875">
              <a:solidFill>
                <a:sysClr val="windowText" lastClr="000000">
                  <a:shade val="95000"/>
                  <a:satMod val="105000"/>
                </a:sysClr>
              </a:solidFill>
              <a:prstDash val="lgDash"/>
            </a:ln>
          </c:spPr>
          <c:marker>
            <c:spPr>
              <a:solidFill>
                <a:sysClr val="windowText" lastClr="000000"/>
              </a:solidFill>
            </c:spPr>
          </c:marker>
          <c:xVal>
            <c:numRef>
              <c:f>Final!$B$11:$B$14</c:f>
              <c:numCache>
                <c:formatCode>General</c:formatCode>
                <c:ptCount val="4"/>
                <c:pt idx="0">
                  <c:v>0.25</c:v>
                </c:pt>
                <c:pt idx="1">
                  <c:v>0.5</c:v>
                </c:pt>
                <c:pt idx="2">
                  <c:v>1</c:v>
                </c:pt>
                <c:pt idx="3">
                  <c:v>2</c:v>
                </c:pt>
              </c:numCache>
            </c:numRef>
          </c:xVal>
          <c:yVal>
            <c:numRef>
              <c:f>Final!$F$11:$F$14</c:f>
              <c:numCache>
                <c:formatCode>General</c:formatCode>
                <c:ptCount val="4"/>
                <c:pt idx="0">
                  <c:v>336.0492871690455</c:v>
                </c:pt>
                <c:pt idx="1">
                  <c:v>157.15668158872271</c:v>
                </c:pt>
                <c:pt idx="2">
                  <c:v>58.661570732747911</c:v>
                </c:pt>
                <c:pt idx="3">
                  <c:v>18.538784773718028</c:v>
                </c:pt>
              </c:numCache>
            </c:numRef>
          </c:yVal>
          <c:smooth val="1"/>
        </c:ser>
        <c:ser>
          <c:idx val="2"/>
          <c:order val="2"/>
          <c:tx>
            <c:v>tp=350µ</c:v>
          </c:tx>
          <c:spPr>
            <a:ln w="22225">
              <a:solidFill>
                <a:sysClr val="windowText" lastClr="000000">
                  <a:shade val="95000"/>
                  <a:satMod val="105000"/>
                </a:sysClr>
              </a:solidFill>
              <a:prstDash val="dash"/>
            </a:ln>
          </c:spPr>
          <c:marker>
            <c:spPr>
              <a:solidFill>
                <a:sysClr val="windowText" lastClr="000000"/>
              </a:solidFill>
            </c:spPr>
          </c:marker>
          <c:xVal>
            <c:numRef>
              <c:f>Final!$B$18:$B$21</c:f>
              <c:numCache>
                <c:formatCode>General</c:formatCode>
                <c:ptCount val="4"/>
                <c:pt idx="0">
                  <c:v>0.25</c:v>
                </c:pt>
                <c:pt idx="1">
                  <c:v>0.5</c:v>
                </c:pt>
                <c:pt idx="2">
                  <c:v>1</c:v>
                </c:pt>
                <c:pt idx="3">
                  <c:v>2</c:v>
                </c:pt>
              </c:numCache>
            </c:numRef>
          </c:xVal>
          <c:yVal>
            <c:numRef>
              <c:f>Final!$F$18:$F$21</c:f>
              <c:numCache>
                <c:formatCode>General</c:formatCode>
                <c:ptCount val="4"/>
                <c:pt idx="0">
                  <c:v>390.53325443786929</c:v>
                </c:pt>
                <c:pt idx="1">
                  <c:v>214.1152348819102</c:v>
                </c:pt>
                <c:pt idx="2">
                  <c:v>92.331841074425668</c:v>
                </c:pt>
                <c:pt idx="3">
                  <c:v>32.553220874025861</c:v>
                </c:pt>
              </c:numCache>
            </c:numRef>
          </c:yVal>
          <c:smooth val="1"/>
        </c:ser>
        <c:ser>
          <c:idx val="3"/>
          <c:order val="3"/>
          <c:tx>
            <c:v>tp=525µ</c:v>
          </c:tx>
          <c:spPr>
            <a:ln w="22225">
              <a:solidFill>
                <a:sysClr val="windowText" lastClr="000000">
                  <a:shade val="95000"/>
                  <a:satMod val="105000"/>
                </a:sysClr>
              </a:solidFill>
              <a:prstDash val="sysDot"/>
            </a:ln>
          </c:spPr>
          <c:marker>
            <c:spPr>
              <a:solidFill>
                <a:sysClr val="windowText" lastClr="000000"/>
              </a:solidFill>
            </c:spPr>
          </c:marker>
          <c:xVal>
            <c:numRef>
              <c:f>Final!$B$25:$B$28</c:f>
              <c:numCache>
                <c:formatCode>General</c:formatCode>
                <c:ptCount val="4"/>
                <c:pt idx="0">
                  <c:v>0.25</c:v>
                </c:pt>
                <c:pt idx="1">
                  <c:v>0.5</c:v>
                </c:pt>
                <c:pt idx="2">
                  <c:v>1</c:v>
                </c:pt>
                <c:pt idx="3">
                  <c:v>2</c:v>
                </c:pt>
              </c:numCache>
            </c:numRef>
          </c:xVal>
          <c:yVal>
            <c:numRef>
              <c:f>Final!$F$25:$F$28</c:f>
              <c:numCache>
                <c:formatCode>General</c:formatCode>
                <c:ptCount val="4"/>
                <c:pt idx="0">
                  <c:v>396.44449783757818</c:v>
                </c:pt>
                <c:pt idx="1">
                  <c:v>219.73605007324466</c:v>
                </c:pt>
                <c:pt idx="2">
                  <c:v>95.206948033304258</c:v>
                </c:pt>
                <c:pt idx="3">
                  <c:v>33.573730796622243</c:v>
                </c:pt>
              </c:numCache>
            </c:numRef>
          </c:yVal>
          <c:smooth val="1"/>
        </c:ser>
        <c:axId val="49297280"/>
        <c:axId val="49312128"/>
      </c:scatterChart>
      <c:valAx>
        <c:axId val="49297280"/>
        <c:scaling>
          <c:orientation val="minMax"/>
          <c:max val="2"/>
          <c:min val="0"/>
        </c:scaling>
        <c:axPos val="b"/>
        <c:majorGridlines>
          <c:spPr>
            <a:ln w="12700"/>
          </c:spPr>
        </c:majorGridlines>
        <c:title>
          <c:tx>
            <c:rich>
              <a:bodyPr/>
              <a:lstStyle/>
              <a:p>
                <a:pPr>
                  <a:defRPr lang="en-US" sz="900"/>
                </a:pPr>
                <a:r>
                  <a:rPr lang="en-US" sz="900"/>
                  <a:t>Manifold Width (mm)</a:t>
                </a:r>
              </a:p>
            </c:rich>
          </c:tx>
          <c:layout/>
        </c:title>
        <c:numFmt formatCode="General" sourceLinked="1"/>
        <c:tickLblPos val="nextTo"/>
        <c:txPr>
          <a:bodyPr/>
          <a:lstStyle/>
          <a:p>
            <a:pPr>
              <a:defRPr lang="en-US" sz="900"/>
            </a:pPr>
            <a:endParaRPr lang="en-US"/>
          </a:p>
        </c:txPr>
        <c:crossAx val="49312128"/>
        <c:crosses val="autoZero"/>
        <c:crossBetween val="midCat"/>
        <c:majorUnit val="0.5"/>
        <c:minorUnit val="0.2"/>
      </c:valAx>
      <c:valAx>
        <c:axId val="49312128"/>
        <c:scaling>
          <c:orientation val="minMax"/>
        </c:scaling>
        <c:axPos val="l"/>
        <c:majorGridlines>
          <c:spPr>
            <a:ln>
              <a:prstDash val="dash"/>
            </a:ln>
          </c:spPr>
        </c:majorGridlines>
        <c:title>
          <c:tx>
            <c:rich>
              <a:bodyPr/>
              <a:lstStyle/>
              <a:p>
                <a:pPr>
                  <a:defRPr lang="en-US" sz="900"/>
                </a:pPr>
                <a:r>
                  <a:rPr lang="en-US" sz="900"/>
                  <a:t>Pi</a:t>
                </a:r>
                <a:r>
                  <a:rPr lang="en-US" sz="900" baseline="-25000"/>
                  <a:t>nt</a:t>
                </a:r>
                <a:r>
                  <a:rPr lang="en-US" sz="900"/>
                  <a:t> (Bar)</a:t>
                </a:r>
              </a:p>
            </c:rich>
          </c:tx>
          <c:layout>
            <c:manualLayout>
              <c:xMode val="edge"/>
              <c:yMode val="edge"/>
              <c:x val="4.5506257110352723E-3"/>
              <c:y val="0.37090865542948026"/>
            </c:manualLayout>
          </c:layout>
        </c:title>
        <c:numFmt formatCode="General" sourceLinked="1"/>
        <c:tickLblPos val="nextTo"/>
        <c:txPr>
          <a:bodyPr/>
          <a:lstStyle/>
          <a:p>
            <a:pPr>
              <a:defRPr lang="en-US" sz="900"/>
            </a:pPr>
            <a:endParaRPr lang="en-US"/>
          </a:p>
        </c:txPr>
        <c:crossAx val="49297280"/>
        <c:crosses val="autoZero"/>
        <c:crossBetween val="midCat"/>
      </c:valAx>
      <c:spPr>
        <a:ln>
          <a:solidFill>
            <a:sysClr val="windowText" lastClr="000000">
              <a:shade val="95000"/>
              <a:satMod val="105000"/>
            </a:sysClr>
          </a:solidFill>
        </a:ln>
      </c:spPr>
    </c:plotArea>
    <c:legend>
      <c:legendPos val="tr"/>
      <c:layout>
        <c:manualLayout>
          <c:xMode val="edge"/>
          <c:yMode val="edge"/>
          <c:x val="0.62112493617479492"/>
          <c:y val="0.14858879482170084"/>
          <c:w val="0.31096682880510446"/>
          <c:h val="0.25929627217650375"/>
        </c:manualLayout>
      </c:layout>
      <c:overlay val="1"/>
      <c:spPr>
        <a:solidFill>
          <a:schemeClr val="bg1"/>
        </a:solidFill>
        <a:ln>
          <a:solidFill>
            <a:schemeClr val="tx1"/>
          </a:solidFill>
        </a:ln>
      </c:spPr>
      <c:txPr>
        <a:bodyPr/>
        <a:lstStyle/>
        <a:p>
          <a:pPr>
            <a:defRPr lang="en-US"/>
          </a:pPr>
          <a:endParaRPr lang="en-US"/>
        </a:p>
      </c:txPr>
    </c:legend>
    <c:plotVisOnly val="1"/>
    <c:dispBlanksAs val="gap"/>
  </c:chart>
  <c:spPr>
    <a:solidFill>
      <a:schemeClr val="bg1"/>
    </a:solidFill>
    <a:ln>
      <a:solidFill>
        <a:schemeClr val="tx1"/>
      </a:solidFill>
    </a:ln>
  </c:spPr>
  <c:externalData r:id="rId1"/>
</c:chartSpace>
</file>

<file path=ppt/drawings/drawing1.xml><?xml version="1.0" encoding="utf-8"?>
<c:userShapes xmlns:c="http://schemas.openxmlformats.org/drawingml/2006/chart">
  <cdr:relSizeAnchor xmlns:cdr="http://schemas.openxmlformats.org/drawingml/2006/chartDrawing">
    <cdr:from>
      <cdr:x>0.15425</cdr:x>
      <cdr:y>0.00629</cdr:y>
    </cdr:from>
    <cdr:to>
      <cdr:x>0.96663</cdr:x>
      <cdr:y>0.11027</cdr:y>
    </cdr:to>
    <cdr:sp macro="" textlink="">
      <cdr:nvSpPr>
        <cdr:cNvPr id="2" name="TextBox 1"/>
        <cdr:cNvSpPr txBox="1"/>
      </cdr:nvSpPr>
      <cdr:spPr>
        <a:xfrm xmlns:a="http://schemas.openxmlformats.org/drawingml/2006/main">
          <a:off x="551843" y="20199"/>
          <a:ext cx="2906361" cy="3339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r>
            <a:rPr lang="en-US" sz="1100" b="1" i="0" baseline="0" dirty="0">
              <a:latin typeface="+mn-lt"/>
              <a:ea typeface="+mn-ea"/>
              <a:cs typeface="+mn-cs"/>
            </a:rPr>
            <a:t>Rupture Pressure for </a:t>
          </a:r>
          <a:r>
            <a:rPr lang="en-US" sz="1100" b="1" i="0" u="sng" baseline="0" dirty="0">
              <a:latin typeface="+mn-lt"/>
              <a:ea typeface="+mn-ea"/>
              <a:cs typeface="+mn-cs"/>
            </a:rPr>
            <a:t>Pyrex</a:t>
          </a:r>
          <a:r>
            <a:rPr lang="en-US" sz="1100" b="1" i="0" baseline="0" dirty="0">
              <a:latin typeface="+mn-lt"/>
              <a:ea typeface="+mn-ea"/>
              <a:cs typeface="+mn-cs"/>
            </a:rPr>
            <a:t> </a:t>
          </a:r>
          <a:r>
            <a:rPr lang="en-US" sz="1100" b="1" i="0" baseline="0" dirty="0" smtClean="0">
              <a:latin typeface="+mn-lt"/>
              <a:ea typeface="+mn-ea"/>
              <a:cs typeface="+mn-cs"/>
            </a:rPr>
            <a:t>Cover (25 </a:t>
          </a:r>
          <a:r>
            <a:rPr lang="en-US" sz="1100" b="1" i="0" baseline="0" dirty="0" err="1" smtClean="0">
              <a:latin typeface="+mn-lt"/>
              <a:ea typeface="+mn-ea"/>
              <a:cs typeface="+mn-cs"/>
            </a:rPr>
            <a:t>Mpa</a:t>
          </a:r>
          <a:r>
            <a:rPr lang="en-US" b="1" dirty="0"/>
            <a:t>)</a:t>
          </a:r>
          <a:endParaRPr lang="en-US" dirty="0"/>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296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97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297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E096448-A71B-4D7B-A1A9-850381129AC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pPr>
              <a:defRPr/>
            </a:pPr>
            <a:fld id="{9CDF393A-8A84-47C0-AA6D-5D478D65A4E0}" type="datetimeFigureOut">
              <a:rPr lang="en-US"/>
              <a:pPr>
                <a:defRPr/>
              </a:pPr>
              <a:t>4/5/2011</a:t>
            </a:fld>
            <a:endParaRPr lang="en-GB"/>
          </a:p>
        </p:txBody>
      </p:sp>
      <p:sp>
        <p:nvSpPr>
          <p:cNvPr id="4" name="Slide Image Placeholder 3"/>
          <p:cNvSpPr>
            <a:spLocks noGrp="1" noRot="1" noChangeAspect="1"/>
          </p:cNvSpPr>
          <p:nvPr>
            <p:ph type="sldImg" idx="2"/>
          </p:nvPr>
        </p:nvSpPr>
        <p:spPr>
          <a:xfrm>
            <a:off x="711200" y="744538"/>
            <a:ext cx="537527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pPr>
              <a:defRPr/>
            </a:pPr>
            <a:fld id="{ED16BA87-3C1D-4776-823D-817CFF6CE50D}"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008988D-19EA-FE4A-9471-1318C352614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A932AE-D90D-49A3-9785-96F10D67189F}" type="slidenum">
              <a:rPr lang="en-GB" smtClean="0"/>
              <a:pPr/>
              <a:t>17</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6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807782C-B504-48A3-A2F1-557A67F8A997}" type="slidenum">
              <a:rPr lang="en-GB" smtClean="0"/>
              <a:pPr/>
              <a:t>18</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A932AE-D90D-49A3-9785-96F10D67189F}" type="slidenum">
              <a:rPr lang="en-GB" smtClean="0"/>
              <a:pPr/>
              <a:t>6</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16BA87-3C1D-4776-823D-817CFF6CE50D}"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0" y="274638"/>
            <a:ext cx="653415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95300" y="1600200"/>
            <a:ext cx="89154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Text Box 8"/>
          <p:cNvSpPr txBox="1">
            <a:spLocks noChangeArrowheads="1"/>
          </p:cNvSpPr>
          <p:nvPr/>
        </p:nvSpPr>
        <p:spPr bwMode="auto">
          <a:xfrm>
            <a:off x="4040187" y="0"/>
            <a:ext cx="1825629" cy="584775"/>
          </a:xfrm>
          <a:prstGeom prst="rect">
            <a:avLst/>
          </a:prstGeom>
          <a:noFill/>
          <a:ln w="9525">
            <a:noFill/>
            <a:miter lim="800000"/>
            <a:headEnd/>
            <a:tailEnd/>
          </a:ln>
          <a:effectLst/>
        </p:spPr>
        <p:txBody>
          <a:bodyPr wrap="none">
            <a:spAutoFit/>
          </a:bodyPr>
          <a:lstStyle/>
          <a:p>
            <a:pPr marL="0" marR="0" indent="0" algn="ctr" defTabSz="914400" rtl="0" eaLnBrk="0" fontAlgn="base" latinLnBrk="0" hangingPunct="0">
              <a:lnSpc>
                <a:spcPct val="100000"/>
              </a:lnSpc>
              <a:spcBef>
                <a:spcPct val="0"/>
              </a:spcBef>
              <a:spcAft>
                <a:spcPct val="0"/>
              </a:spcAft>
              <a:buClrTx/>
              <a:buSzTx/>
              <a:buFontTx/>
              <a:buNone/>
              <a:tabLst/>
              <a:defRPr/>
            </a:pPr>
            <a:r>
              <a:rPr lang="en-US" sz="1600" b="1" dirty="0" smtClean="0"/>
              <a:t>GTK WG Meeting</a:t>
            </a:r>
          </a:p>
          <a:p>
            <a:pPr algn="ctr" eaLnBrk="0" hangingPunct="0">
              <a:defRPr/>
            </a:pPr>
            <a:r>
              <a:rPr lang="en-US" sz="1600" dirty="0" smtClean="0"/>
              <a:t>April 5</a:t>
            </a:r>
            <a:r>
              <a:rPr lang="en-US" sz="1600" baseline="30000" dirty="0" smtClean="0"/>
              <a:t>th</a:t>
            </a:r>
            <a:r>
              <a:rPr lang="en-US" sz="1600" dirty="0" smtClean="0"/>
              <a:t> 2011</a:t>
            </a:r>
            <a:endParaRPr lang="en-US" sz="1600" dirty="0"/>
          </a:p>
        </p:txBody>
      </p:sp>
      <p:sp>
        <p:nvSpPr>
          <p:cNvPr id="1033" name="Text Box 9"/>
          <p:cNvSpPr txBox="1">
            <a:spLocks noChangeArrowheads="1"/>
          </p:cNvSpPr>
          <p:nvPr/>
        </p:nvSpPr>
        <p:spPr bwMode="auto">
          <a:xfrm>
            <a:off x="2975636" y="6596063"/>
            <a:ext cx="3945247" cy="307777"/>
          </a:xfrm>
          <a:prstGeom prst="rect">
            <a:avLst/>
          </a:prstGeom>
          <a:noFill/>
          <a:ln w="9525">
            <a:noFill/>
            <a:miter lim="800000"/>
            <a:headEnd/>
            <a:tailEnd/>
          </a:ln>
          <a:effectLst/>
        </p:spPr>
        <p:txBody>
          <a:bodyPr wrap="none">
            <a:spAutoFit/>
          </a:bodyPr>
          <a:lstStyle/>
          <a:p>
            <a:pPr algn="ctr" eaLnBrk="0" hangingPunct="0">
              <a:defRPr/>
            </a:pPr>
            <a:r>
              <a:rPr lang="en-US" sz="1400" b="1" dirty="0" smtClean="0"/>
              <a:t>Update on </a:t>
            </a:r>
            <a:r>
              <a:rPr lang="en-US" sz="1400" b="1" dirty="0" err="1" smtClean="0"/>
              <a:t>Microchannel</a:t>
            </a:r>
            <a:r>
              <a:rPr lang="en-US" sz="1400" b="1" dirty="0" smtClean="0"/>
              <a:t> Cooling </a:t>
            </a:r>
            <a:r>
              <a:rPr lang="en-US" sz="1400" dirty="0" smtClean="0"/>
              <a:t>-  </a:t>
            </a:r>
            <a:r>
              <a:rPr lang="en-US" sz="1400" dirty="0"/>
              <a:t>Paolo </a:t>
            </a:r>
            <a:r>
              <a:rPr lang="en-US" sz="1400" dirty="0" smtClean="0"/>
              <a:t>Petagna</a:t>
            </a:r>
            <a:endParaRPr lang="en-US" sz="1400" dirty="0"/>
          </a:p>
        </p:txBody>
      </p:sp>
      <p:sp>
        <p:nvSpPr>
          <p:cNvPr id="1035" name="Line 11"/>
          <p:cNvSpPr>
            <a:spLocks noChangeShapeType="1"/>
          </p:cNvSpPr>
          <p:nvPr/>
        </p:nvSpPr>
        <p:spPr bwMode="auto">
          <a:xfrm>
            <a:off x="908050" y="628650"/>
            <a:ext cx="8089900" cy="0"/>
          </a:xfrm>
          <a:prstGeom prst="line">
            <a:avLst/>
          </a:prstGeom>
          <a:noFill/>
          <a:ln w="9525">
            <a:solidFill>
              <a:schemeClr val="tx1"/>
            </a:solidFill>
            <a:round/>
            <a:headEnd/>
            <a:tailEnd/>
          </a:ln>
          <a:effectLst/>
        </p:spPr>
        <p:txBody>
          <a:bodyPr wrap="none" anchor="ctr"/>
          <a:lstStyle/>
          <a:p>
            <a:pPr algn="ctr">
              <a:defRPr/>
            </a:pPr>
            <a:endParaRPr lang="en-GB"/>
          </a:p>
        </p:txBody>
      </p:sp>
      <p:sp>
        <p:nvSpPr>
          <p:cNvPr id="1036" name="Line 12"/>
          <p:cNvSpPr>
            <a:spLocks noChangeShapeType="1"/>
          </p:cNvSpPr>
          <p:nvPr/>
        </p:nvSpPr>
        <p:spPr bwMode="auto">
          <a:xfrm>
            <a:off x="2889250" y="6610350"/>
            <a:ext cx="4210050" cy="0"/>
          </a:xfrm>
          <a:prstGeom prst="line">
            <a:avLst/>
          </a:prstGeom>
          <a:noFill/>
          <a:ln w="9525">
            <a:solidFill>
              <a:schemeClr val="tx1"/>
            </a:solidFill>
            <a:round/>
            <a:headEnd/>
            <a:tailEnd/>
          </a:ln>
          <a:effectLst/>
        </p:spPr>
        <p:txBody>
          <a:bodyPr wrap="none" anchor="ctr"/>
          <a:lstStyle/>
          <a:p>
            <a:pPr algn="ctr">
              <a:defRPr/>
            </a:pPr>
            <a:endParaRPr lang="en-GB"/>
          </a:p>
        </p:txBody>
      </p:sp>
      <p:sp>
        <p:nvSpPr>
          <p:cNvPr id="1037" name="Text Box 13"/>
          <p:cNvSpPr txBox="1">
            <a:spLocks noChangeArrowheads="1"/>
          </p:cNvSpPr>
          <p:nvPr/>
        </p:nvSpPr>
        <p:spPr bwMode="auto">
          <a:xfrm>
            <a:off x="9144000" y="6553200"/>
            <a:ext cx="622286" cy="307777"/>
          </a:xfrm>
          <a:prstGeom prst="rect">
            <a:avLst/>
          </a:prstGeom>
          <a:noFill/>
          <a:ln w="9525">
            <a:noFill/>
            <a:miter lim="800000"/>
            <a:headEnd/>
            <a:tailEnd/>
          </a:ln>
          <a:effectLst/>
        </p:spPr>
        <p:txBody>
          <a:bodyPr wrap="none">
            <a:spAutoFit/>
          </a:bodyPr>
          <a:lstStyle/>
          <a:p>
            <a:pPr>
              <a:defRPr/>
            </a:pPr>
            <a:fld id="{68A14A28-C86C-4502-8271-27B61D747FC8}" type="slidenum">
              <a:rPr lang="en-US" sz="1400" smtClean="0"/>
              <a:pPr>
                <a:defRPr/>
              </a:pPr>
              <a:t>‹#›</a:t>
            </a:fld>
            <a:r>
              <a:rPr lang="en-US" sz="1400" dirty="0" smtClean="0"/>
              <a:t>/15</a:t>
            </a:r>
            <a:endParaRPr lang="en-US" sz="1400" dirty="0" smtClean="0"/>
          </a:p>
        </p:txBody>
      </p:sp>
      <p:sp>
        <p:nvSpPr>
          <p:cNvPr id="9" name="TextBox 8"/>
          <p:cNvSpPr txBox="1"/>
          <p:nvPr/>
        </p:nvSpPr>
        <p:spPr>
          <a:xfrm>
            <a:off x="98425" y="174625"/>
            <a:ext cx="828675" cy="400050"/>
          </a:xfrm>
          <a:prstGeom prst="rect">
            <a:avLst/>
          </a:prstGeom>
          <a:noFill/>
        </p:spPr>
        <p:txBody>
          <a:bodyPr wrap="none">
            <a:spAutoFit/>
          </a:bodyPr>
          <a:lstStyle/>
          <a:p>
            <a:pPr algn="ctr">
              <a:defRPr/>
            </a:pPr>
            <a:r>
              <a:rPr lang="en-US" sz="2000" b="1" dirty="0">
                <a:solidFill>
                  <a:schemeClr val="accent6"/>
                </a:solidFill>
                <a:latin typeface="Arial Narrow" pitchFamily="34" charset="0"/>
              </a:rPr>
              <a:t>PH-DT</a:t>
            </a:r>
            <a:endParaRPr lang="en-GB" sz="2000" b="1" dirty="0">
              <a:solidFill>
                <a:schemeClr val="accent6"/>
              </a:solidFill>
              <a:latin typeface="Arial Narrow" pitchFamily="34" charset="0"/>
            </a:endParaRPr>
          </a:p>
        </p:txBody>
      </p:sp>
      <p:pic>
        <p:nvPicPr>
          <p:cNvPr id="10" name="Picture 8" descr="na62logo"/>
          <p:cNvPicPr>
            <a:picLocks noChangeAspect="1" noChangeArrowheads="1"/>
          </p:cNvPicPr>
          <p:nvPr userDrawn="1"/>
        </p:nvPicPr>
        <p:blipFill>
          <a:blip r:embed="rId12" cstate="print"/>
          <a:srcRect l="70968"/>
          <a:stretch>
            <a:fillRect/>
          </a:stretch>
        </p:blipFill>
        <p:spPr bwMode="auto">
          <a:xfrm>
            <a:off x="9057774" y="44450"/>
            <a:ext cx="560889" cy="671513"/>
          </a:xfrm>
          <a:prstGeom prst="rect">
            <a:avLst/>
          </a:prstGeom>
          <a:noFill/>
          <a:ln w="38100" cmpd="dbl">
            <a:solidFill>
              <a:schemeClr val="bg1"/>
            </a:solid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hyperlink" Target="http://www.cooksonsemi.com/products/polymer/staystik.asp"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hyperlink" Target="http://www.microchem.com/products/su_eight.htm" TargetMode="Externa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chart" Target="../charts/chart1.xml"/><Relationship Id="rId7"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7.jpeg"/><Relationship Id="rId5" Type="http://schemas.openxmlformats.org/officeDocument/2006/relationships/image" Target="../media/image36.png"/><Relationship Id="rId10" Type="http://schemas.openxmlformats.org/officeDocument/2006/relationships/image" Target="../media/image40.emf"/><Relationship Id="rId4" Type="http://schemas.openxmlformats.org/officeDocument/2006/relationships/image" Target="../media/image35.png"/><Relationship Id="rId9"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hyperlink" Target="http://petagna.web.cern.ch/petagna/gtk%20movie/"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Update on </a:t>
            </a:r>
            <a:r>
              <a:rPr lang="en-US" sz="2800" b="1" u="sng" kern="0" dirty="0" err="1" smtClean="0">
                <a:solidFill>
                  <a:srgbClr val="FF0000"/>
                </a:solidFill>
              </a:rPr>
              <a:t>Microchannel</a:t>
            </a:r>
            <a:r>
              <a:rPr lang="en-US" sz="2800" b="1" u="sng" kern="0" dirty="0" smtClean="0">
                <a:solidFill>
                  <a:srgbClr val="FF0000"/>
                </a:solidFill>
              </a:rPr>
              <a:t> Cooling</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9" name="TextBox 8"/>
          <p:cNvSpPr txBox="1"/>
          <p:nvPr/>
        </p:nvSpPr>
        <p:spPr>
          <a:xfrm>
            <a:off x="3740585" y="1181100"/>
            <a:ext cx="2424831" cy="1569660"/>
          </a:xfrm>
          <a:prstGeom prst="rect">
            <a:avLst/>
          </a:prstGeom>
          <a:noFill/>
        </p:spPr>
        <p:txBody>
          <a:bodyPr wrap="none" rtlCol="0">
            <a:spAutoFit/>
          </a:bodyPr>
          <a:lstStyle/>
          <a:p>
            <a:r>
              <a:rPr lang="en-US" sz="1600" i="1" dirty="0" smtClean="0"/>
              <a:t>J. Daguin (CERN PH/DT)</a:t>
            </a:r>
          </a:p>
          <a:p>
            <a:r>
              <a:rPr lang="en-US" sz="1600" i="1" dirty="0" smtClean="0"/>
              <a:t>A. Mapelli (CERN PH/DT)</a:t>
            </a:r>
          </a:p>
          <a:p>
            <a:r>
              <a:rPr lang="en-US" sz="1600" i="1" dirty="0" smtClean="0"/>
              <a:t>M. Morel (CERN PH/ESE)</a:t>
            </a:r>
          </a:p>
          <a:p>
            <a:r>
              <a:rPr lang="en-US" sz="1600" i="1" dirty="0" smtClean="0"/>
              <a:t>J. Noel (CERN PH/DT)</a:t>
            </a:r>
          </a:p>
          <a:p>
            <a:r>
              <a:rPr lang="en-US" sz="1600" i="1" dirty="0" smtClean="0"/>
              <a:t>G. Nuessle (UCL)</a:t>
            </a:r>
          </a:p>
          <a:p>
            <a:r>
              <a:rPr lang="en-US" sz="1600" i="1" u="sng" dirty="0" smtClean="0"/>
              <a:t>P. Petagna </a:t>
            </a:r>
            <a:r>
              <a:rPr lang="en-US" sz="1600" i="1" dirty="0" smtClean="0"/>
              <a:t>(CERN PH/DT)</a:t>
            </a:r>
            <a:endParaRPr lang="en-US" sz="1600" i="1" dirty="0"/>
          </a:p>
        </p:txBody>
      </p:sp>
      <p:sp>
        <p:nvSpPr>
          <p:cNvPr id="11" name="TextBox 10"/>
          <p:cNvSpPr txBox="1"/>
          <p:nvPr/>
        </p:nvSpPr>
        <p:spPr>
          <a:xfrm>
            <a:off x="1286997" y="2952750"/>
            <a:ext cx="7332007" cy="2219838"/>
          </a:xfrm>
          <a:prstGeom prst="rect">
            <a:avLst/>
          </a:prstGeom>
          <a:noFill/>
        </p:spPr>
        <p:txBody>
          <a:bodyPr wrap="none" rtlCol="0">
            <a:spAutoFit/>
          </a:bodyPr>
          <a:lstStyle/>
          <a:p>
            <a:pPr marL="228600" indent="-228600">
              <a:lnSpc>
                <a:spcPct val="150000"/>
              </a:lnSpc>
              <a:buFont typeface="Arial" pitchFamily="34" charset="0"/>
              <a:buChar char="•"/>
            </a:pPr>
            <a:r>
              <a:rPr lang="en-US" sz="3200" b="1" dirty="0" smtClean="0"/>
              <a:t>New process / design optimized for SFB</a:t>
            </a:r>
          </a:p>
          <a:p>
            <a:pPr marL="228600" indent="-228600">
              <a:lnSpc>
                <a:spcPct val="150000"/>
              </a:lnSpc>
              <a:buFont typeface="Arial" pitchFamily="34" charset="0"/>
              <a:buChar char="•"/>
            </a:pPr>
            <a:r>
              <a:rPr lang="en-US" sz="3200" b="1" dirty="0" smtClean="0"/>
              <a:t>First test results from SFB wafer</a:t>
            </a:r>
          </a:p>
          <a:p>
            <a:pPr marL="228600" indent="-228600">
              <a:lnSpc>
                <a:spcPct val="150000"/>
              </a:lnSpc>
              <a:buFont typeface="Arial" pitchFamily="34" charset="0"/>
              <a:buChar char="•"/>
            </a:pPr>
            <a:r>
              <a:rPr lang="en-US" sz="3200" b="1" dirty="0" smtClean="0"/>
              <a:t>Integration issues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The New “</a:t>
            </a:r>
            <a:r>
              <a:rPr lang="en-US" sz="2800" b="1" u="sng" kern="0" dirty="0" err="1" smtClean="0">
                <a:solidFill>
                  <a:srgbClr val="FF0000"/>
                </a:solidFill>
              </a:rPr>
              <a:t>GTKsym</a:t>
            </a:r>
            <a:r>
              <a:rPr lang="en-US" sz="2800" b="1" u="sng" kern="0" dirty="0" smtClean="0">
                <a:solidFill>
                  <a:srgbClr val="FF0000"/>
                </a:solidFill>
              </a:rPr>
              <a:t>” Heater</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pic>
        <p:nvPicPr>
          <p:cNvPr id="115714" name="Picture 2" descr="E:\GTK WG 2011apr05\Daguin PICS heater\IMG_8451.JPG"/>
          <p:cNvPicPr>
            <a:picLocks noChangeAspect="1" noChangeArrowheads="1"/>
          </p:cNvPicPr>
          <p:nvPr/>
        </p:nvPicPr>
        <p:blipFill>
          <a:blip r:embed="rId3" cstate="print"/>
          <a:srcRect/>
          <a:stretch>
            <a:fillRect/>
          </a:stretch>
        </p:blipFill>
        <p:spPr bwMode="auto">
          <a:xfrm>
            <a:off x="1186057" y="2103440"/>
            <a:ext cx="3511296" cy="2633472"/>
          </a:xfrm>
          <a:prstGeom prst="rect">
            <a:avLst/>
          </a:prstGeom>
          <a:noFill/>
        </p:spPr>
      </p:pic>
      <p:pic>
        <p:nvPicPr>
          <p:cNvPr id="115715" name="Picture 3" descr="E:\GTK WG 2011apr05\Daguin PICS heater\IMG_8452.JPG"/>
          <p:cNvPicPr>
            <a:picLocks noChangeAspect="1" noChangeArrowheads="1"/>
          </p:cNvPicPr>
          <p:nvPr/>
        </p:nvPicPr>
        <p:blipFill>
          <a:blip r:embed="rId4" cstate="print"/>
          <a:srcRect/>
          <a:stretch>
            <a:fillRect/>
          </a:stretch>
        </p:blipFill>
        <p:spPr bwMode="auto">
          <a:xfrm>
            <a:off x="5262562" y="2122487"/>
            <a:ext cx="3511296" cy="2633472"/>
          </a:xfrm>
          <a:prstGeom prst="rect">
            <a:avLst/>
          </a:prstGeom>
          <a:noFill/>
        </p:spPr>
      </p:pic>
      <p:sp>
        <p:nvSpPr>
          <p:cNvPr id="5" name="TextBox 4"/>
          <p:cNvSpPr txBox="1"/>
          <p:nvPr/>
        </p:nvSpPr>
        <p:spPr>
          <a:xfrm>
            <a:off x="3550052" y="4874162"/>
            <a:ext cx="2805896" cy="646331"/>
          </a:xfrm>
          <a:prstGeom prst="rect">
            <a:avLst/>
          </a:prstGeom>
          <a:noFill/>
        </p:spPr>
        <p:txBody>
          <a:bodyPr wrap="none" rtlCol="0">
            <a:spAutoFit/>
          </a:bodyPr>
          <a:lstStyle/>
          <a:p>
            <a:pPr>
              <a:tabLst>
                <a:tab pos="1255713" algn="l"/>
              </a:tabLst>
            </a:pPr>
            <a:r>
              <a:rPr lang="en-US" sz="1800" i="1" dirty="0" smtClean="0"/>
              <a:t>Design: 	M. Morel</a:t>
            </a:r>
          </a:p>
          <a:p>
            <a:pPr>
              <a:tabLst>
                <a:tab pos="1255713" algn="l"/>
              </a:tabLst>
            </a:pPr>
            <a:r>
              <a:rPr lang="en-US" sz="1800" i="1" dirty="0" smtClean="0"/>
              <a:t>Production: 	R. De Oliveira</a:t>
            </a:r>
            <a:endParaRPr lang="en-US" sz="18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3" cstate="print"/>
          <a:srcRect/>
          <a:stretch>
            <a:fillRect/>
          </a:stretch>
        </p:blipFill>
        <p:spPr bwMode="auto">
          <a:xfrm>
            <a:off x="936626" y="1287463"/>
            <a:ext cx="3413761" cy="2560320"/>
          </a:xfrm>
          <a:prstGeom prst="rect">
            <a:avLst/>
          </a:prstGeom>
          <a:noFill/>
          <a:ln w="9525">
            <a:noFill/>
            <a:miter lim="800000"/>
            <a:headEnd/>
            <a:tailEnd/>
          </a:ln>
        </p:spPr>
      </p:pic>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GTK SFB Design </a:t>
            </a:r>
            <a:r>
              <a:rPr lang="en-US" sz="2800" b="1" u="sng" kern="0" dirty="0" smtClean="0">
                <a:solidFill>
                  <a:srgbClr val="FF0000"/>
                </a:solidFill>
              </a:rPr>
              <a:t>under Test</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pic>
        <p:nvPicPr>
          <p:cNvPr id="107521" name="Picture 1" descr="E:\GTK WG 2011apr05\Petagna PICS Set-up\DSCN4403.JPG"/>
          <p:cNvPicPr>
            <a:picLocks noChangeAspect="1" noChangeArrowheads="1"/>
          </p:cNvPicPr>
          <p:nvPr/>
        </p:nvPicPr>
        <p:blipFill>
          <a:blip r:embed="rId4" cstate="print"/>
          <a:srcRect/>
          <a:stretch>
            <a:fillRect/>
          </a:stretch>
        </p:blipFill>
        <p:spPr bwMode="auto">
          <a:xfrm>
            <a:off x="5518151" y="1287463"/>
            <a:ext cx="3413761" cy="2560320"/>
          </a:xfrm>
          <a:prstGeom prst="rect">
            <a:avLst/>
          </a:prstGeom>
          <a:noFill/>
        </p:spPr>
      </p:pic>
      <p:pic>
        <p:nvPicPr>
          <p:cNvPr id="107522" name="Picture 2" descr="E:\GTK WG 2011apr05\Daguin PICS heater\IMG_8459[2].jpg"/>
          <p:cNvPicPr>
            <a:picLocks noChangeAspect="1" noChangeArrowheads="1"/>
          </p:cNvPicPr>
          <p:nvPr/>
        </p:nvPicPr>
        <p:blipFill>
          <a:blip r:embed="rId5" cstate="print"/>
          <a:srcRect/>
          <a:stretch>
            <a:fillRect/>
          </a:stretch>
        </p:blipFill>
        <p:spPr bwMode="auto">
          <a:xfrm>
            <a:off x="978526" y="3949013"/>
            <a:ext cx="3413760" cy="2560320"/>
          </a:xfrm>
          <a:prstGeom prst="rect">
            <a:avLst/>
          </a:prstGeom>
          <a:noFill/>
        </p:spPr>
      </p:pic>
      <p:pic>
        <p:nvPicPr>
          <p:cNvPr id="107523" name="Picture 3" descr="E:\GTK WG 2011apr05\Daguin PICS heater\IMG_8470[2].jpg"/>
          <p:cNvPicPr>
            <a:picLocks noChangeAspect="1" noChangeArrowheads="1"/>
          </p:cNvPicPr>
          <p:nvPr/>
        </p:nvPicPr>
        <p:blipFill>
          <a:blip r:embed="rId6" cstate="print"/>
          <a:srcRect/>
          <a:stretch>
            <a:fillRect/>
          </a:stretch>
        </p:blipFill>
        <p:spPr bwMode="auto">
          <a:xfrm>
            <a:off x="5481069" y="3949013"/>
            <a:ext cx="3413760" cy="256032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Very First SFB Design Heating Test</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pic>
        <p:nvPicPr>
          <p:cNvPr id="116738" name="Picture 2" descr="E:\GTK WG 2011apr05\Daguin PICS Wafer\DSC00616.JPG"/>
          <p:cNvPicPr>
            <a:picLocks noChangeAspect="1" noChangeArrowheads="1"/>
          </p:cNvPicPr>
          <p:nvPr/>
        </p:nvPicPr>
        <p:blipFill>
          <a:blip r:embed="rId3" cstate="print"/>
          <a:srcRect l="10671" t="9162" r="12195" b="8017"/>
          <a:stretch>
            <a:fillRect/>
          </a:stretch>
        </p:blipFill>
        <p:spPr bwMode="auto">
          <a:xfrm>
            <a:off x="673960" y="1934527"/>
            <a:ext cx="5193156" cy="3710800"/>
          </a:xfrm>
          <a:prstGeom prst="rect">
            <a:avLst/>
          </a:prstGeom>
          <a:noFill/>
        </p:spPr>
      </p:pic>
      <p:sp>
        <p:nvSpPr>
          <p:cNvPr id="7" name="Down Arrow 6"/>
          <p:cNvSpPr/>
          <p:nvPr/>
        </p:nvSpPr>
        <p:spPr bwMode="auto">
          <a:xfrm>
            <a:off x="990600" y="1838325"/>
            <a:ext cx="228600" cy="419100"/>
          </a:xfrm>
          <a:prstGeom prst="downArrow">
            <a:avLst/>
          </a:pr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8" name="Down Arrow 7"/>
          <p:cNvSpPr/>
          <p:nvPr/>
        </p:nvSpPr>
        <p:spPr bwMode="auto">
          <a:xfrm>
            <a:off x="5524500" y="5343525"/>
            <a:ext cx="228600" cy="419100"/>
          </a:xfrm>
          <a:prstGeom prst="downArrow">
            <a:avLst/>
          </a:prstGeom>
          <a:solidFill>
            <a:srgbClr val="FF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9" name="Rectangle 8"/>
          <p:cNvSpPr/>
          <p:nvPr/>
        </p:nvSpPr>
        <p:spPr bwMode="auto">
          <a:xfrm>
            <a:off x="1047750" y="2733675"/>
            <a:ext cx="4438650" cy="2057400"/>
          </a:xfrm>
          <a:prstGeom prst="rect">
            <a:avLst/>
          </a:prstGeom>
          <a:solidFill>
            <a:srgbClr val="FF3300">
              <a:alpha val="25098"/>
            </a:srgbClr>
          </a:solidFill>
          <a:ln w="12700" cap="flat" cmpd="sng" algn="ctr">
            <a:solidFill>
              <a:srgbClr val="FF3300"/>
            </a:solidFill>
            <a:prstDash val="dash"/>
            <a:round/>
            <a:headEnd type="none" w="med" len="med"/>
            <a:tailEnd type="none" w="med" len="med"/>
          </a:ln>
          <a:effectLst/>
          <a:scene3d>
            <a:camera prst="orthographicFront">
              <a:rot lat="0" lon="0" rev="96000"/>
            </a:camera>
            <a:lightRig rig="threePt" dir="t"/>
          </a:scene3d>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10" name="TextBox 9"/>
          <p:cNvSpPr txBox="1"/>
          <p:nvPr/>
        </p:nvSpPr>
        <p:spPr>
          <a:xfrm>
            <a:off x="636105" y="1566406"/>
            <a:ext cx="941283" cy="307777"/>
          </a:xfrm>
          <a:prstGeom prst="rect">
            <a:avLst/>
          </a:prstGeom>
          <a:noFill/>
        </p:spPr>
        <p:txBody>
          <a:bodyPr wrap="none" rtlCol="0">
            <a:spAutoFit/>
          </a:bodyPr>
          <a:lstStyle/>
          <a:p>
            <a:r>
              <a:rPr lang="en-US" sz="1400" b="1" dirty="0" smtClean="0">
                <a:solidFill>
                  <a:srgbClr val="0033CC"/>
                </a:solidFill>
                <a:latin typeface="Arial" pitchFamily="34" charset="0"/>
                <a:cs typeface="Arial" pitchFamily="34" charset="0"/>
              </a:rPr>
              <a:t>FLOW IN</a:t>
            </a:r>
            <a:endParaRPr lang="en-US" sz="1400" b="1" dirty="0">
              <a:solidFill>
                <a:srgbClr val="0033CC"/>
              </a:solidFill>
              <a:latin typeface="Arial" pitchFamily="34" charset="0"/>
              <a:cs typeface="Arial" pitchFamily="34" charset="0"/>
            </a:endParaRPr>
          </a:p>
        </p:txBody>
      </p:sp>
      <p:sp>
        <p:nvSpPr>
          <p:cNvPr id="11" name="TextBox 10"/>
          <p:cNvSpPr txBox="1"/>
          <p:nvPr/>
        </p:nvSpPr>
        <p:spPr>
          <a:xfrm>
            <a:off x="5074259" y="5702411"/>
            <a:ext cx="1140056" cy="307777"/>
          </a:xfrm>
          <a:prstGeom prst="rect">
            <a:avLst/>
          </a:prstGeom>
          <a:noFill/>
        </p:spPr>
        <p:txBody>
          <a:bodyPr wrap="none" rtlCol="0">
            <a:spAutoFit/>
          </a:bodyPr>
          <a:lstStyle/>
          <a:p>
            <a:r>
              <a:rPr lang="en-US" sz="1400" b="1" dirty="0" smtClean="0">
                <a:solidFill>
                  <a:srgbClr val="FF3300"/>
                </a:solidFill>
                <a:latin typeface="Arial" pitchFamily="34" charset="0"/>
                <a:cs typeface="Arial" pitchFamily="34" charset="0"/>
              </a:rPr>
              <a:t>FLOW OUT</a:t>
            </a:r>
            <a:endParaRPr lang="en-US" sz="1400" b="1" dirty="0">
              <a:solidFill>
                <a:srgbClr val="FF3300"/>
              </a:solidFill>
              <a:latin typeface="Arial" pitchFamily="34" charset="0"/>
              <a:cs typeface="Arial" pitchFamily="34" charset="0"/>
            </a:endParaRPr>
          </a:p>
        </p:txBody>
      </p:sp>
      <p:sp>
        <p:nvSpPr>
          <p:cNvPr id="12" name="TextBox 11"/>
          <p:cNvSpPr txBox="1"/>
          <p:nvPr/>
        </p:nvSpPr>
        <p:spPr>
          <a:xfrm>
            <a:off x="2154804" y="3506525"/>
            <a:ext cx="2347694" cy="369332"/>
          </a:xfrm>
          <a:prstGeom prst="rect">
            <a:avLst/>
          </a:prstGeom>
          <a:noFill/>
        </p:spPr>
        <p:txBody>
          <a:bodyPr wrap="none" rtlCol="0">
            <a:spAutoFit/>
          </a:bodyPr>
          <a:lstStyle/>
          <a:p>
            <a:r>
              <a:rPr lang="en-US" sz="1800" dirty="0" smtClean="0">
                <a:latin typeface="Arial" pitchFamily="34" charset="0"/>
                <a:cs typeface="Arial" pitchFamily="34" charset="0"/>
              </a:rPr>
              <a:t>HEATING SURFACE</a:t>
            </a:r>
            <a:endParaRPr lang="en-US" sz="1800" dirty="0">
              <a:latin typeface="Arial" pitchFamily="34" charset="0"/>
              <a:cs typeface="Arial" pitchFamily="34" charset="0"/>
            </a:endParaRPr>
          </a:p>
        </p:txBody>
      </p:sp>
      <p:sp>
        <p:nvSpPr>
          <p:cNvPr id="13" name="TextBox 12"/>
          <p:cNvSpPr txBox="1"/>
          <p:nvPr/>
        </p:nvSpPr>
        <p:spPr>
          <a:xfrm>
            <a:off x="5907820" y="2730310"/>
            <a:ext cx="4054636" cy="2119234"/>
          </a:xfrm>
          <a:prstGeom prst="rect">
            <a:avLst/>
          </a:prstGeom>
          <a:noFill/>
        </p:spPr>
        <p:txBody>
          <a:bodyPr wrap="none" rtlCol="0">
            <a:spAutoFit/>
          </a:bodyPr>
          <a:lstStyle/>
          <a:p>
            <a:pPr>
              <a:lnSpc>
                <a:spcPct val="150000"/>
              </a:lnSpc>
              <a:buFont typeface="Arial" pitchFamily="34" charset="0"/>
              <a:buChar char="•"/>
            </a:pPr>
            <a:r>
              <a:rPr lang="en-US" sz="1800" b="1" dirty="0" smtClean="0"/>
              <a:t>Test under mild vacuum (2 ·10</a:t>
            </a:r>
            <a:r>
              <a:rPr lang="en-US" sz="1800" b="1" baseline="30000" dirty="0" smtClean="0"/>
              <a:t>-2</a:t>
            </a:r>
            <a:r>
              <a:rPr lang="en-US" sz="1800" b="1" dirty="0" smtClean="0"/>
              <a:t> mbar)</a:t>
            </a:r>
          </a:p>
          <a:p>
            <a:pPr>
              <a:lnSpc>
                <a:spcPct val="150000"/>
              </a:lnSpc>
              <a:buFont typeface="Arial" pitchFamily="34" charset="0"/>
              <a:buChar char="•"/>
            </a:pPr>
            <a:r>
              <a:rPr lang="en-US" sz="1800" b="1" dirty="0" smtClean="0"/>
              <a:t>No detectable leak</a:t>
            </a:r>
          </a:p>
          <a:p>
            <a:pPr>
              <a:lnSpc>
                <a:spcPct val="150000"/>
              </a:lnSpc>
              <a:buFont typeface="Arial" pitchFamily="34" charset="0"/>
              <a:buChar char="•"/>
            </a:pPr>
            <a:r>
              <a:rPr lang="en-US" sz="1800" b="1" dirty="0" smtClean="0"/>
              <a:t>P = 16 W (½ nominal)</a:t>
            </a:r>
          </a:p>
          <a:p>
            <a:pPr>
              <a:lnSpc>
                <a:spcPct val="150000"/>
              </a:lnSpc>
              <a:buFont typeface="Arial" pitchFamily="34" charset="0"/>
              <a:buChar char="•"/>
            </a:pPr>
            <a:r>
              <a:rPr lang="en-US" sz="1800" b="1" dirty="0" smtClean="0"/>
              <a:t>Q = 0.0036 kg/s </a:t>
            </a:r>
            <a:r>
              <a:rPr lang="en-US" sz="1800" b="1" dirty="0" smtClean="0"/>
              <a:t>(½ nominal)</a:t>
            </a:r>
            <a:endParaRPr lang="en-US" sz="1800" b="1" dirty="0" smtClean="0"/>
          </a:p>
          <a:p>
            <a:pPr>
              <a:lnSpc>
                <a:spcPct val="150000"/>
              </a:lnSpc>
              <a:buFont typeface="Arial" pitchFamily="34" charset="0"/>
              <a:buChar char="•"/>
            </a:pPr>
            <a:r>
              <a:rPr lang="en-US" sz="1800" b="1" dirty="0" smtClean="0">
                <a:latin typeface="Symbol" pitchFamily="18" charset="2"/>
              </a:rPr>
              <a:t>D</a:t>
            </a:r>
            <a:r>
              <a:rPr lang="en-US" sz="1800" b="1" dirty="0" smtClean="0"/>
              <a:t>T</a:t>
            </a:r>
            <a:r>
              <a:rPr lang="en-US" sz="1800" b="1" baseline="-25000" dirty="0" smtClean="0"/>
              <a:t>IN-OUT</a:t>
            </a:r>
            <a:r>
              <a:rPr lang="en-US" sz="1800" b="1" dirty="0" smtClean="0"/>
              <a:t> ~ 3.5 °C</a:t>
            </a:r>
            <a:endParaRPr lang="en-US" sz="18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3" cstate="print"/>
          <a:srcRect/>
          <a:stretch>
            <a:fillRect/>
          </a:stretch>
        </p:blipFill>
        <p:spPr bwMode="auto">
          <a:xfrm>
            <a:off x="950442" y="3156942"/>
            <a:ext cx="2971800" cy="2056796"/>
          </a:xfrm>
          <a:prstGeom prst="rect">
            <a:avLst/>
          </a:prstGeom>
          <a:noFill/>
          <a:ln w="12700" cap="flat">
            <a:noFill/>
            <a:round/>
            <a:headEnd/>
            <a:tailEnd/>
          </a:ln>
          <a:effectLst>
            <a:outerShdw dist="76199" dir="2700000" algn="ctr" rotWithShape="0">
              <a:schemeClr val="bg2">
                <a:alpha val="75000"/>
              </a:schemeClr>
            </a:outerShdw>
          </a:effectLst>
        </p:spPr>
      </p:pic>
      <p:pic>
        <p:nvPicPr>
          <p:cNvPr id="10" name="Picture 2"/>
          <p:cNvPicPr>
            <a:picLocks noChangeAspect="1" noChangeArrowheads="1"/>
          </p:cNvPicPr>
          <p:nvPr/>
        </p:nvPicPr>
        <p:blipFill>
          <a:blip r:embed="rId4" cstate="print"/>
          <a:srcRect/>
          <a:stretch>
            <a:fillRect/>
          </a:stretch>
        </p:blipFill>
        <p:spPr bwMode="auto">
          <a:xfrm>
            <a:off x="4062664" y="2865919"/>
            <a:ext cx="2214311" cy="1532986"/>
          </a:xfrm>
          <a:prstGeom prst="rect">
            <a:avLst/>
          </a:prstGeom>
          <a:noFill/>
          <a:ln w="12700" cap="flat">
            <a:noFill/>
            <a:round/>
            <a:headEnd/>
            <a:tailEnd/>
          </a:ln>
          <a:effectLst>
            <a:outerShdw dist="76199" dir="2700000" algn="ctr" rotWithShape="0">
              <a:schemeClr val="bg2">
                <a:alpha val="75000"/>
              </a:schemeClr>
            </a:outerShdw>
          </a:effectLst>
        </p:spPr>
      </p:pic>
      <p:sp>
        <p:nvSpPr>
          <p:cNvPr id="16" name="Rectangle 2"/>
          <p:cNvSpPr txBox="1">
            <a:spLocks noChangeArrowheads="1"/>
          </p:cNvSpPr>
          <p:nvPr/>
        </p:nvSpPr>
        <p:spPr bwMode="auto">
          <a:xfrm>
            <a:off x="998538" y="630866"/>
            <a:ext cx="7908925" cy="530225"/>
          </a:xfrm>
          <a:prstGeom prst="rect">
            <a:avLst/>
          </a:prstGeom>
          <a:noFill/>
          <a:ln>
            <a:miter lim="800000"/>
            <a:headEnd/>
            <a:tailEnd/>
          </a:ln>
        </p:spPr>
        <p:txBody>
          <a:bodyPr/>
          <a:lstStyle/>
          <a:p>
            <a:pPr marL="119063" marR="0" lvl="0" indent="-119063" algn="ctr" defTabSz="914400" rtl="0" eaLnBrk="0" fontAlgn="base" latinLnBrk="0" hangingPunct="0">
              <a:lnSpc>
                <a:spcPct val="100000"/>
              </a:lnSpc>
              <a:spcBef>
                <a:spcPct val="0"/>
              </a:spcBef>
              <a:spcAft>
                <a:spcPts val="1200"/>
              </a:spcAft>
              <a:buClrTx/>
              <a:buSzTx/>
              <a:buFontTx/>
              <a:buNone/>
              <a:tabLst/>
              <a:defRPr/>
            </a:pPr>
            <a:r>
              <a:rPr kumimoji="0" lang="en-US" sz="2800" b="1" i="0" u="sng" strike="noStrike" kern="0" cap="none" spc="0" normalizeH="0" baseline="0" noProof="0" dirty="0" smtClean="0">
                <a:ln>
                  <a:noFill/>
                </a:ln>
                <a:solidFill>
                  <a:srgbClr val="FF0000"/>
                </a:solidFill>
                <a:effectLst/>
                <a:uLnTx/>
                <a:uFillTx/>
                <a:latin typeface="+mj-lt"/>
                <a:ea typeface="+mj-ea"/>
                <a:cs typeface="+mj-cs"/>
              </a:rPr>
              <a:t>Integration in the NA62 GTK module</a:t>
            </a:r>
            <a:endParaRPr kumimoji="0" lang="en-US" sz="2800" b="1" i="0" u="sng" strike="noStrike" kern="0" cap="none" spc="0" normalizeH="0" baseline="0" noProof="0" dirty="0">
              <a:ln>
                <a:noFill/>
              </a:ln>
              <a:solidFill>
                <a:srgbClr val="FF0000"/>
              </a:solidFill>
              <a:effectLst/>
              <a:uLnTx/>
              <a:uFillTx/>
              <a:latin typeface="+mj-lt"/>
              <a:ea typeface="+mj-ea"/>
              <a:cs typeface="+mj-cs"/>
            </a:endParaRPr>
          </a:p>
        </p:txBody>
      </p:sp>
      <p:sp>
        <p:nvSpPr>
          <p:cNvPr id="17" name="TextBox 3"/>
          <p:cNvSpPr txBox="1">
            <a:spLocks noChangeArrowheads="1"/>
          </p:cNvSpPr>
          <p:nvPr/>
        </p:nvSpPr>
        <p:spPr bwMode="auto">
          <a:xfrm>
            <a:off x="725462" y="1477669"/>
            <a:ext cx="8455076" cy="1323439"/>
          </a:xfrm>
          <a:prstGeom prst="rect">
            <a:avLst/>
          </a:prstGeom>
          <a:noFill/>
          <a:ln w="9525">
            <a:noFill/>
            <a:miter lim="800000"/>
            <a:headEnd/>
            <a:tailEnd/>
          </a:ln>
        </p:spPr>
        <p:txBody>
          <a:bodyPr wrap="square">
            <a:spAutoFit/>
          </a:bodyPr>
          <a:lstStyle/>
          <a:p>
            <a:r>
              <a:rPr lang="en-US" sz="2000" dirty="0" smtClean="0"/>
              <a:t>A test </a:t>
            </a:r>
            <a:r>
              <a:rPr lang="en-US" sz="2000" dirty="0" err="1" smtClean="0"/>
              <a:t>programme</a:t>
            </a:r>
            <a:r>
              <a:rPr lang="en-US" sz="2000" dirty="0" smtClean="0"/>
              <a:t> </a:t>
            </a:r>
            <a:r>
              <a:rPr lang="en-US" sz="2000" dirty="0" smtClean="0"/>
              <a:t>of the integration between cooling plate, sensor and readout chips has been started and will cover the following issues: choice of the bonding material, the handling of objects and the design of the mechanical supports. </a:t>
            </a:r>
          </a:p>
          <a:p>
            <a:r>
              <a:rPr lang="en-US" sz="2000" dirty="0" smtClean="0"/>
              <a:t>M. Morel, A. Honma and I. McGill involved.</a:t>
            </a:r>
            <a:endParaRPr lang="en-US" sz="2000" dirty="0"/>
          </a:p>
        </p:txBody>
      </p:sp>
      <p:pic>
        <p:nvPicPr>
          <p:cNvPr id="101377" name="Picture 1"/>
          <p:cNvPicPr>
            <a:picLocks noChangeAspect="1" noChangeArrowheads="1"/>
          </p:cNvPicPr>
          <p:nvPr/>
        </p:nvPicPr>
        <p:blipFill>
          <a:blip r:embed="rId5" cstate="print"/>
          <a:srcRect/>
          <a:stretch>
            <a:fillRect/>
          </a:stretch>
        </p:blipFill>
        <p:spPr bwMode="auto">
          <a:xfrm>
            <a:off x="962025" y="4233583"/>
            <a:ext cx="2990850" cy="1342397"/>
          </a:xfrm>
          <a:prstGeom prst="rect">
            <a:avLst/>
          </a:prstGeom>
          <a:noFill/>
          <a:ln w="3175">
            <a:solidFill>
              <a:schemeClr val="tx1"/>
            </a:solidFill>
            <a:miter lim="800000"/>
            <a:headEnd/>
            <a:tailEnd/>
          </a:ln>
        </p:spPr>
      </p:pic>
      <p:pic>
        <p:nvPicPr>
          <p:cNvPr id="101379" name="Picture 3"/>
          <p:cNvPicPr>
            <a:picLocks noChangeAspect="1" noChangeArrowheads="1"/>
          </p:cNvPicPr>
          <p:nvPr/>
        </p:nvPicPr>
        <p:blipFill>
          <a:blip r:embed="rId6" cstate="print"/>
          <a:srcRect/>
          <a:stretch>
            <a:fillRect/>
          </a:stretch>
        </p:blipFill>
        <p:spPr bwMode="auto">
          <a:xfrm>
            <a:off x="6343650" y="2845375"/>
            <a:ext cx="3028949" cy="2207638"/>
          </a:xfrm>
          <a:prstGeom prst="rect">
            <a:avLst/>
          </a:prstGeom>
          <a:noFill/>
          <a:ln w="9525">
            <a:noFill/>
            <a:miter lim="800000"/>
            <a:headEnd/>
            <a:tailEnd/>
          </a:ln>
        </p:spPr>
      </p:pic>
      <p:pic>
        <p:nvPicPr>
          <p:cNvPr id="101380" name="Picture 4"/>
          <p:cNvPicPr>
            <a:picLocks noChangeAspect="1" noChangeArrowheads="1"/>
          </p:cNvPicPr>
          <p:nvPr/>
        </p:nvPicPr>
        <p:blipFill>
          <a:blip r:embed="rId7" cstate="print"/>
          <a:srcRect t="5333" b="26667"/>
          <a:stretch>
            <a:fillRect/>
          </a:stretch>
        </p:blipFill>
        <p:spPr bwMode="auto">
          <a:xfrm>
            <a:off x="4152900" y="5177788"/>
            <a:ext cx="5334000" cy="116585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Spin-</a:t>
            </a:r>
            <a:r>
              <a:rPr lang="en-US" sz="2800" b="1" u="sng" kern="0" dirty="0" err="1" smtClean="0">
                <a:solidFill>
                  <a:srgbClr val="FF0000"/>
                </a:solidFill>
              </a:rPr>
              <a:t>coatable</a:t>
            </a:r>
            <a:r>
              <a:rPr lang="en-US" sz="2800" b="1" u="sng" kern="0" dirty="0" smtClean="0">
                <a:solidFill>
                  <a:srgbClr val="FF0000"/>
                </a:solidFill>
              </a:rPr>
              <a:t> Adhesives Pre-selected</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4" name="TextBox 3"/>
          <p:cNvSpPr txBox="1"/>
          <p:nvPr/>
        </p:nvSpPr>
        <p:spPr>
          <a:xfrm>
            <a:off x="571583" y="1844040"/>
            <a:ext cx="1348446" cy="461665"/>
          </a:xfrm>
          <a:prstGeom prst="rect">
            <a:avLst/>
          </a:prstGeom>
          <a:noFill/>
        </p:spPr>
        <p:txBody>
          <a:bodyPr wrap="none" rtlCol="0">
            <a:spAutoFit/>
          </a:bodyPr>
          <a:lstStyle/>
          <a:p>
            <a:r>
              <a:rPr lang="en-US" b="1" dirty="0" err="1" smtClean="0">
                <a:solidFill>
                  <a:srgbClr val="0033CC"/>
                </a:solidFill>
              </a:rPr>
              <a:t>Staystik</a:t>
            </a:r>
            <a:r>
              <a:rPr lang="en-US" b="1" dirty="0" smtClean="0">
                <a:solidFill>
                  <a:srgbClr val="0033CC"/>
                </a:solidFill>
              </a:rPr>
              <a:t>:</a:t>
            </a:r>
            <a:endParaRPr lang="en-US" b="1" dirty="0" smtClean="0">
              <a:solidFill>
                <a:srgbClr val="0033CC"/>
              </a:solidFill>
            </a:endParaRPr>
          </a:p>
        </p:txBody>
      </p:sp>
      <p:sp>
        <p:nvSpPr>
          <p:cNvPr id="5" name="Rectangle 4">
            <a:hlinkClick r:id="rId3"/>
          </p:cNvPr>
          <p:cNvSpPr/>
          <p:nvPr/>
        </p:nvSpPr>
        <p:spPr>
          <a:xfrm>
            <a:off x="2014744" y="1874817"/>
            <a:ext cx="7715250" cy="400110"/>
          </a:xfrm>
          <a:prstGeom prst="rect">
            <a:avLst/>
          </a:prstGeom>
        </p:spPr>
        <p:txBody>
          <a:bodyPr wrap="square">
            <a:spAutoFit/>
          </a:bodyPr>
          <a:lstStyle/>
          <a:p>
            <a:r>
              <a:rPr lang="en-US" sz="2000" dirty="0" smtClean="0"/>
              <a:t>http://www.cooksonsemi.com/products/polymer/staystik.asp</a:t>
            </a:r>
            <a:endParaRPr lang="en-US" sz="2000" dirty="0"/>
          </a:p>
        </p:txBody>
      </p:sp>
      <p:pic>
        <p:nvPicPr>
          <p:cNvPr id="120834" name="Picture 2" descr="http://www.cooksonsemi.com/images/prod_EP_StayStik.jpg"/>
          <p:cNvPicPr>
            <a:picLocks noChangeAspect="1" noChangeArrowheads="1"/>
          </p:cNvPicPr>
          <p:nvPr/>
        </p:nvPicPr>
        <p:blipFill>
          <a:blip r:embed="rId4" cstate="print"/>
          <a:srcRect/>
          <a:stretch>
            <a:fillRect/>
          </a:stretch>
        </p:blipFill>
        <p:spPr bwMode="auto">
          <a:xfrm>
            <a:off x="5823140" y="2415834"/>
            <a:ext cx="1781175" cy="1504951"/>
          </a:xfrm>
          <a:prstGeom prst="rect">
            <a:avLst/>
          </a:prstGeom>
          <a:noFill/>
        </p:spPr>
      </p:pic>
      <p:sp>
        <p:nvSpPr>
          <p:cNvPr id="6" name="Rectangle 5">
            <a:hlinkClick r:id="rId5"/>
          </p:cNvPr>
          <p:cNvSpPr/>
          <p:nvPr/>
        </p:nvSpPr>
        <p:spPr>
          <a:xfrm>
            <a:off x="2008666" y="3908330"/>
            <a:ext cx="7188495" cy="400110"/>
          </a:xfrm>
          <a:prstGeom prst="rect">
            <a:avLst/>
          </a:prstGeom>
        </p:spPr>
        <p:txBody>
          <a:bodyPr wrap="square">
            <a:spAutoFit/>
          </a:bodyPr>
          <a:lstStyle/>
          <a:p>
            <a:r>
              <a:rPr lang="en-US" sz="2000" dirty="0" smtClean="0"/>
              <a:t>http://www.microchem.com/products/su_eight.htm</a:t>
            </a:r>
            <a:endParaRPr lang="en-US" sz="2000" dirty="0"/>
          </a:p>
        </p:txBody>
      </p:sp>
      <p:sp>
        <p:nvSpPr>
          <p:cNvPr id="8" name="TextBox 7"/>
          <p:cNvSpPr txBox="1"/>
          <p:nvPr/>
        </p:nvSpPr>
        <p:spPr>
          <a:xfrm>
            <a:off x="859155" y="3908330"/>
            <a:ext cx="732893" cy="461665"/>
          </a:xfrm>
          <a:prstGeom prst="rect">
            <a:avLst/>
          </a:prstGeom>
          <a:noFill/>
        </p:spPr>
        <p:txBody>
          <a:bodyPr wrap="none" rtlCol="0">
            <a:spAutoFit/>
          </a:bodyPr>
          <a:lstStyle/>
          <a:p>
            <a:r>
              <a:rPr lang="en-US" b="1" dirty="0" smtClean="0">
                <a:solidFill>
                  <a:srgbClr val="0033CC"/>
                </a:solidFill>
              </a:rPr>
              <a:t>SU8</a:t>
            </a:r>
            <a:endParaRPr lang="en-US" b="1" dirty="0">
              <a:solidFill>
                <a:srgbClr val="0033CC"/>
              </a:solidFill>
            </a:endParaRPr>
          </a:p>
        </p:txBody>
      </p:sp>
      <p:pic>
        <p:nvPicPr>
          <p:cNvPr id="9" name="Picture 8" descr="su-eight-2.jpg"/>
          <p:cNvPicPr>
            <a:picLocks noChangeAspect="1"/>
          </p:cNvPicPr>
          <p:nvPr/>
        </p:nvPicPr>
        <p:blipFill>
          <a:blip r:embed="rId6" cstate="print"/>
          <a:stretch>
            <a:fillRect/>
          </a:stretch>
        </p:blipFill>
        <p:spPr>
          <a:xfrm>
            <a:off x="5837252" y="4595812"/>
            <a:ext cx="1905000" cy="132397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noProof="0" dirty="0" smtClean="0">
                <a:solidFill>
                  <a:srgbClr val="FF0000"/>
                </a:solidFill>
              </a:rPr>
              <a:t>Basic Ideas about the Cooling Plant(s)</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pic>
        <p:nvPicPr>
          <p:cNvPr id="117763" name="Picture 3"/>
          <p:cNvPicPr>
            <a:picLocks noChangeAspect="1" noChangeArrowheads="1"/>
          </p:cNvPicPr>
          <p:nvPr/>
        </p:nvPicPr>
        <p:blipFill>
          <a:blip r:embed="rId3" cstate="print"/>
          <a:srcRect/>
          <a:stretch>
            <a:fillRect/>
          </a:stretch>
        </p:blipFill>
        <p:spPr bwMode="auto">
          <a:xfrm>
            <a:off x="571501" y="1981200"/>
            <a:ext cx="6046400" cy="3900488"/>
          </a:xfrm>
          <a:prstGeom prst="rect">
            <a:avLst/>
          </a:prstGeom>
          <a:noFill/>
          <a:ln w="9525">
            <a:noFill/>
            <a:miter lim="800000"/>
            <a:headEnd/>
            <a:tailEnd/>
          </a:ln>
        </p:spPr>
      </p:pic>
      <p:sp>
        <p:nvSpPr>
          <p:cNvPr id="5" name="TextBox 4"/>
          <p:cNvSpPr txBox="1"/>
          <p:nvPr/>
        </p:nvSpPr>
        <p:spPr>
          <a:xfrm>
            <a:off x="6727300" y="2500283"/>
            <a:ext cx="2600325" cy="2862322"/>
          </a:xfrm>
          <a:prstGeom prst="rect">
            <a:avLst/>
          </a:prstGeom>
          <a:noFill/>
        </p:spPr>
        <p:txBody>
          <a:bodyPr wrap="square" rtlCol="0">
            <a:spAutoFit/>
          </a:bodyPr>
          <a:lstStyle/>
          <a:p>
            <a:pPr>
              <a:buFont typeface="Arial" pitchFamily="34" charset="0"/>
              <a:buChar char="•"/>
            </a:pPr>
            <a:r>
              <a:rPr lang="en-US" sz="1800" dirty="0" smtClean="0"/>
              <a:t>Standard design and components </a:t>
            </a:r>
            <a:r>
              <a:rPr lang="en-US" sz="1800" dirty="0" smtClean="0"/>
              <a:t>in use in several LHC experiments </a:t>
            </a:r>
            <a:r>
              <a:rPr lang="en-US" sz="1800" dirty="0" smtClean="0"/>
              <a:t>(EN/CV-DC</a:t>
            </a:r>
            <a:r>
              <a:rPr lang="en-US" sz="1800" dirty="0" smtClean="0"/>
              <a:t>)</a:t>
            </a:r>
          </a:p>
          <a:p>
            <a:pPr>
              <a:buFont typeface="Arial" pitchFamily="34" charset="0"/>
              <a:buChar char="•"/>
            </a:pPr>
            <a:endParaRPr lang="en-US" sz="1800" dirty="0" smtClean="0"/>
          </a:p>
          <a:p>
            <a:pPr>
              <a:buFont typeface="Arial" pitchFamily="34" charset="0"/>
              <a:buChar char="•"/>
            </a:pPr>
            <a:r>
              <a:rPr lang="en-US" sz="1800" dirty="0" smtClean="0"/>
              <a:t>Option A: 3 local small units</a:t>
            </a:r>
            <a:r>
              <a:rPr lang="en-US" sz="1800" dirty="0" smtClean="0"/>
              <a:t> </a:t>
            </a:r>
            <a:r>
              <a:rPr lang="en-US" sz="1800" dirty="0" smtClean="0"/>
              <a:t>(~</a:t>
            </a:r>
            <a:r>
              <a:rPr lang="en-US" sz="1800" dirty="0" smtClean="0"/>
              <a:t>15 </a:t>
            </a:r>
            <a:r>
              <a:rPr lang="en-US" sz="1800" dirty="0" err="1" smtClean="0"/>
              <a:t>kCHF</a:t>
            </a:r>
            <a:r>
              <a:rPr lang="en-US" sz="1800" dirty="0" smtClean="0"/>
              <a:t> each)</a:t>
            </a:r>
          </a:p>
          <a:p>
            <a:pPr>
              <a:buFont typeface="Arial" pitchFamily="34" charset="0"/>
              <a:buChar char="•"/>
            </a:pPr>
            <a:endParaRPr lang="en-US" sz="1800" dirty="0" smtClean="0"/>
          </a:p>
          <a:p>
            <a:pPr>
              <a:buFont typeface="Arial" pitchFamily="34" charset="0"/>
              <a:buChar char="•"/>
            </a:pPr>
            <a:r>
              <a:rPr lang="en-US" sz="1800" dirty="0" smtClean="0"/>
              <a:t>Option </a:t>
            </a:r>
            <a:r>
              <a:rPr lang="en-US" sz="1800" dirty="0" smtClean="0"/>
              <a:t>B: 1 </a:t>
            </a:r>
            <a:r>
              <a:rPr lang="en-US" sz="1800" dirty="0" smtClean="0"/>
              <a:t>larger </a:t>
            </a:r>
            <a:r>
              <a:rPr lang="en-US" sz="1800" dirty="0" smtClean="0"/>
              <a:t>unit </a:t>
            </a:r>
            <a:r>
              <a:rPr lang="en-US" sz="1800" dirty="0" smtClean="0"/>
              <a:t>with </a:t>
            </a:r>
            <a:r>
              <a:rPr lang="en-US" sz="1800" dirty="0" smtClean="0"/>
              <a:t>long transfer lines</a:t>
            </a:r>
            <a:endParaRPr lang="en-US"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RESERVE SLIDES</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6" name="TextBox 5"/>
          <p:cNvSpPr txBox="1"/>
          <p:nvPr/>
        </p:nvSpPr>
        <p:spPr>
          <a:xfrm>
            <a:off x="4475947" y="2275368"/>
            <a:ext cx="954107" cy="1938992"/>
          </a:xfrm>
          <a:prstGeom prst="rect">
            <a:avLst/>
          </a:prstGeom>
          <a:noFill/>
        </p:spPr>
        <p:txBody>
          <a:bodyPr wrap="none" rtlCol="0">
            <a:spAutoFit/>
          </a:bodyPr>
          <a:lstStyle/>
          <a:p>
            <a:r>
              <a:rPr lang="en-US" sz="12000" b="1" dirty="0" smtClean="0"/>
              <a:t>?</a:t>
            </a:r>
            <a:endParaRPr lang="en-US" sz="120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974806" y="3070843"/>
          <a:ext cx="3577594" cy="3211288"/>
        </p:xfrm>
        <a:graphic>
          <a:graphicData uri="http://schemas.openxmlformats.org/drawingml/2006/chart">
            <c:chart xmlns:c="http://schemas.openxmlformats.org/drawingml/2006/chart" xmlns:r="http://schemas.openxmlformats.org/officeDocument/2006/relationships" r:id="rId3"/>
          </a:graphicData>
        </a:graphic>
      </p:graphicFrame>
      <p:pic>
        <p:nvPicPr>
          <p:cNvPr id="15" name="Picture 3"/>
          <p:cNvPicPr>
            <a:picLocks noChangeAspect="1" noChangeArrowheads="1"/>
          </p:cNvPicPr>
          <p:nvPr/>
        </p:nvPicPr>
        <p:blipFill>
          <a:blip r:embed="rId4" cstate="print"/>
          <a:srcRect/>
          <a:stretch>
            <a:fillRect/>
          </a:stretch>
        </p:blipFill>
        <p:spPr bwMode="auto">
          <a:xfrm>
            <a:off x="281112" y="2100141"/>
            <a:ext cx="1581436" cy="1051848"/>
          </a:xfrm>
          <a:prstGeom prst="rect">
            <a:avLst/>
          </a:prstGeom>
          <a:noFill/>
          <a:ln w="9525">
            <a:noFill/>
            <a:miter lim="800000"/>
            <a:headEnd/>
            <a:tailEnd/>
          </a:ln>
        </p:spPr>
      </p:pic>
      <p:sp>
        <p:nvSpPr>
          <p:cNvPr id="8" name="Rectangle 2"/>
          <p:cNvSpPr txBox="1">
            <a:spLocks noChangeArrowheads="1"/>
          </p:cNvSpPr>
          <p:nvPr/>
        </p:nvSpPr>
        <p:spPr bwMode="auto">
          <a:xfrm>
            <a:off x="998538" y="630867"/>
            <a:ext cx="7908925" cy="601586"/>
          </a:xfrm>
          <a:prstGeom prst="rect">
            <a:avLst/>
          </a:prstGeom>
          <a:noFill/>
          <a:ln>
            <a:miter lim="800000"/>
            <a:headEnd/>
            <a:tailEnd/>
          </a:ln>
        </p:spPr>
        <p:txBody>
          <a:bodyPr/>
          <a:lstStyle/>
          <a:p>
            <a:pPr lvl="0" algn="ctr">
              <a:defRPr/>
            </a:pPr>
            <a:r>
              <a:rPr lang="en-US" sz="2800" b="1" u="sng" kern="0" dirty="0" smtClean="0">
                <a:solidFill>
                  <a:srgbClr val="FF0000"/>
                </a:solidFill>
              </a:rPr>
              <a:t>Pressure resistance vs. channel dimension</a:t>
            </a:r>
            <a:endParaRPr kumimoji="0" lang="en-US" sz="2800" b="1" i="0" u="sng" strike="noStrike" kern="0" cap="none" spc="0" normalizeH="0" noProof="0" dirty="0" smtClean="0">
              <a:ln>
                <a:noFill/>
              </a:ln>
              <a:solidFill>
                <a:srgbClr val="FF0000"/>
              </a:solidFill>
              <a:effectLst/>
              <a:uLnTx/>
              <a:uFillTx/>
              <a:latin typeface="+mj-lt"/>
              <a:ea typeface="+mj-ea"/>
              <a:cs typeface="+mj-cs"/>
            </a:endParaRPr>
          </a:p>
        </p:txBody>
      </p:sp>
      <p:pic>
        <p:nvPicPr>
          <p:cNvPr id="10" name="Image 0" descr="ECHANTILLON_2000µ.png"/>
          <p:cNvPicPr/>
          <p:nvPr/>
        </p:nvPicPr>
        <p:blipFill>
          <a:blip r:embed="rId5" cstate="print"/>
          <a:stretch>
            <a:fillRect/>
          </a:stretch>
        </p:blipFill>
        <p:spPr>
          <a:xfrm>
            <a:off x="2209800" y="1473446"/>
            <a:ext cx="2133600" cy="1298513"/>
          </a:xfrm>
          <a:prstGeom prst="rect">
            <a:avLst/>
          </a:prstGeom>
        </p:spPr>
      </p:pic>
      <p:pic>
        <p:nvPicPr>
          <p:cNvPr id="49" name="Image 15" descr="DSC00229.jpg"/>
          <p:cNvPicPr/>
          <p:nvPr/>
        </p:nvPicPr>
        <p:blipFill>
          <a:blip r:embed="rId6" cstate="print"/>
          <a:stretch>
            <a:fillRect/>
          </a:stretch>
        </p:blipFill>
        <p:spPr>
          <a:xfrm>
            <a:off x="211780" y="1473150"/>
            <a:ext cx="1435868" cy="1017243"/>
          </a:xfrm>
          <a:prstGeom prst="rect">
            <a:avLst/>
          </a:prstGeom>
        </p:spPr>
      </p:pic>
      <p:sp>
        <p:nvSpPr>
          <p:cNvPr id="50" name="Oval 49"/>
          <p:cNvSpPr/>
          <p:nvPr/>
        </p:nvSpPr>
        <p:spPr bwMode="auto">
          <a:xfrm>
            <a:off x="3552825" y="1666875"/>
            <a:ext cx="219075" cy="209550"/>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Unicode MS" pitchFamily="34" charset="-128"/>
            </a:endParaRPr>
          </a:p>
        </p:txBody>
      </p:sp>
      <p:sp>
        <p:nvSpPr>
          <p:cNvPr id="51" name="Freeform 50"/>
          <p:cNvSpPr/>
          <p:nvPr/>
        </p:nvSpPr>
        <p:spPr bwMode="auto">
          <a:xfrm>
            <a:off x="888521" y="1585912"/>
            <a:ext cx="2683354" cy="380911"/>
          </a:xfrm>
          <a:custGeom>
            <a:avLst/>
            <a:gdLst>
              <a:gd name="connsiteX0" fmla="*/ 1066800 w 1104900"/>
              <a:gd name="connsiteY0" fmla="*/ 428625 h 428625"/>
              <a:gd name="connsiteX1" fmla="*/ 1104900 w 1104900"/>
              <a:gd name="connsiteY1" fmla="*/ 276225 h 428625"/>
              <a:gd name="connsiteX2" fmla="*/ 1047750 w 1104900"/>
              <a:gd name="connsiteY2" fmla="*/ 152400 h 428625"/>
              <a:gd name="connsiteX3" fmla="*/ 847725 w 1104900"/>
              <a:gd name="connsiteY3" fmla="*/ 38100 h 428625"/>
              <a:gd name="connsiteX4" fmla="*/ 647700 w 1104900"/>
              <a:gd name="connsiteY4" fmla="*/ 0 h 428625"/>
              <a:gd name="connsiteX5" fmla="*/ 400050 w 1104900"/>
              <a:gd name="connsiteY5" fmla="*/ 9525 h 428625"/>
              <a:gd name="connsiteX6" fmla="*/ 228600 w 1104900"/>
              <a:gd name="connsiteY6" fmla="*/ 76200 h 428625"/>
              <a:gd name="connsiteX7" fmla="*/ 0 w 1104900"/>
              <a:gd name="connsiteY7" fmla="*/ 209550 h 428625"/>
              <a:gd name="connsiteX0" fmla="*/ 1066800 w 1108075"/>
              <a:gd name="connsiteY0" fmla="*/ 428625 h 428625"/>
              <a:gd name="connsiteX1" fmla="*/ 1104900 w 1108075"/>
              <a:gd name="connsiteY1" fmla="*/ 276225 h 428625"/>
              <a:gd name="connsiteX2" fmla="*/ 1047750 w 1108075"/>
              <a:gd name="connsiteY2" fmla="*/ 152400 h 428625"/>
              <a:gd name="connsiteX3" fmla="*/ 847725 w 1108075"/>
              <a:gd name="connsiteY3" fmla="*/ 38100 h 428625"/>
              <a:gd name="connsiteX4" fmla="*/ 647700 w 1108075"/>
              <a:gd name="connsiteY4" fmla="*/ 0 h 428625"/>
              <a:gd name="connsiteX5" fmla="*/ 400050 w 1108075"/>
              <a:gd name="connsiteY5" fmla="*/ 9525 h 428625"/>
              <a:gd name="connsiteX6" fmla="*/ 228600 w 1108075"/>
              <a:gd name="connsiteY6" fmla="*/ 76200 h 428625"/>
              <a:gd name="connsiteX7" fmla="*/ 0 w 1108075"/>
              <a:gd name="connsiteY7" fmla="*/ 209550 h 428625"/>
              <a:gd name="connsiteX0" fmla="*/ 1066800 w 1108075"/>
              <a:gd name="connsiteY0" fmla="*/ 428625 h 428625"/>
              <a:gd name="connsiteX1" fmla="*/ 1104900 w 1108075"/>
              <a:gd name="connsiteY1" fmla="*/ 276225 h 428625"/>
              <a:gd name="connsiteX2" fmla="*/ 1047750 w 1108075"/>
              <a:gd name="connsiteY2" fmla="*/ 152400 h 428625"/>
              <a:gd name="connsiteX3" fmla="*/ 847725 w 1108075"/>
              <a:gd name="connsiteY3" fmla="*/ 38100 h 428625"/>
              <a:gd name="connsiteX4" fmla="*/ 647700 w 1108075"/>
              <a:gd name="connsiteY4" fmla="*/ 0 h 428625"/>
              <a:gd name="connsiteX5" fmla="*/ 400050 w 1108075"/>
              <a:gd name="connsiteY5" fmla="*/ 9525 h 428625"/>
              <a:gd name="connsiteX6" fmla="*/ 228600 w 1108075"/>
              <a:gd name="connsiteY6" fmla="*/ 76200 h 428625"/>
              <a:gd name="connsiteX7" fmla="*/ 0 w 1108075"/>
              <a:gd name="connsiteY7" fmla="*/ 209550 h 428625"/>
              <a:gd name="connsiteX0" fmla="*/ 1066800 w 1108075"/>
              <a:gd name="connsiteY0" fmla="*/ 428625 h 428625"/>
              <a:gd name="connsiteX1" fmla="*/ 1104900 w 1108075"/>
              <a:gd name="connsiteY1" fmla="*/ 276225 h 428625"/>
              <a:gd name="connsiteX2" fmla="*/ 1047750 w 1108075"/>
              <a:gd name="connsiteY2" fmla="*/ 152400 h 428625"/>
              <a:gd name="connsiteX3" fmla="*/ 847725 w 1108075"/>
              <a:gd name="connsiteY3" fmla="*/ 38100 h 428625"/>
              <a:gd name="connsiteX4" fmla="*/ 647700 w 1108075"/>
              <a:gd name="connsiteY4" fmla="*/ 0 h 428625"/>
              <a:gd name="connsiteX5" fmla="*/ 400050 w 1108075"/>
              <a:gd name="connsiteY5" fmla="*/ 9525 h 428625"/>
              <a:gd name="connsiteX6" fmla="*/ 228600 w 1108075"/>
              <a:gd name="connsiteY6" fmla="*/ 76200 h 428625"/>
              <a:gd name="connsiteX7" fmla="*/ 0 w 1108075"/>
              <a:gd name="connsiteY7" fmla="*/ 209550 h 428625"/>
              <a:gd name="connsiteX0" fmla="*/ 1066800 w 1108075"/>
              <a:gd name="connsiteY0" fmla="*/ 433388 h 433388"/>
              <a:gd name="connsiteX1" fmla="*/ 1104900 w 1108075"/>
              <a:gd name="connsiteY1" fmla="*/ 280988 h 433388"/>
              <a:gd name="connsiteX2" fmla="*/ 1047750 w 1108075"/>
              <a:gd name="connsiteY2" fmla="*/ 157163 h 433388"/>
              <a:gd name="connsiteX3" fmla="*/ 847725 w 1108075"/>
              <a:gd name="connsiteY3" fmla="*/ 42863 h 433388"/>
              <a:gd name="connsiteX4" fmla="*/ 647700 w 1108075"/>
              <a:gd name="connsiteY4" fmla="*/ 4763 h 433388"/>
              <a:gd name="connsiteX5" fmla="*/ 400050 w 1108075"/>
              <a:gd name="connsiteY5" fmla="*/ 14288 h 433388"/>
              <a:gd name="connsiteX6" fmla="*/ 228600 w 1108075"/>
              <a:gd name="connsiteY6" fmla="*/ 80963 h 433388"/>
              <a:gd name="connsiteX7" fmla="*/ 0 w 1108075"/>
              <a:gd name="connsiteY7" fmla="*/ 214313 h 433388"/>
              <a:gd name="connsiteX0" fmla="*/ 1066800 w 1108075"/>
              <a:gd name="connsiteY0" fmla="*/ 433388 h 433388"/>
              <a:gd name="connsiteX1" fmla="*/ 1104900 w 1108075"/>
              <a:gd name="connsiteY1" fmla="*/ 280988 h 433388"/>
              <a:gd name="connsiteX2" fmla="*/ 1047750 w 1108075"/>
              <a:gd name="connsiteY2" fmla="*/ 157163 h 433388"/>
              <a:gd name="connsiteX3" fmla="*/ 847725 w 1108075"/>
              <a:gd name="connsiteY3" fmla="*/ 42863 h 433388"/>
              <a:gd name="connsiteX4" fmla="*/ 647700 w 1108075"/>
              <a:gd name="connsiteY4" fmla="*/ 4763 h 433388"/>
              <a:gd name="connsiteX5" fmla="*/ 400050 w 1108075"/>
              <a:gd name="connsiteY5" fmla="*/ 14288 h 433388"/>
              <a:gd name="connsiteX6" fmla="*/ 228600 w 1108075"/>
              <a:gd name="connsiteY6" fmla="*/ 80963 h 433388"/>
              <a:gd name="connsiteX7" fmla="*/ 0 w 1108075"/>
              <a:gd name="connsiteY7" fmla="*/ 214313 h 433388"/>
              <a:gd name="connsiteX0" fmla="*/ 1066800 w 1108075"/>
              <a:gd name="connsiteY0" fmla="*/ 433388 h 433388"/>
              <a:gd name="connsiteX1" fmla="*/ 1104900 w 1108075"/>
              <a:gd name="connsiteY1" fmla="*/ 280988 h 433388"/>
              <a:gd name="connsiteX2" fmla="*/ 1047750 w 1108075"/>
              <a:gd name="connsiteY2" fmla="*/ 157163 h 433388"/>
              <a:gd name="connsiteX3" fmla="*/ 847725 w 1108075"/>
              <a:gd name="connsiteY3" fmla="*/ 42863 h 433388"/>
              <a:gd name="connsiteX4" fmla="*/ 647700 w 1108075"/>
              <a:gd name="connsiteY4" fmla="*/ 4763 h 433388"/>
              <a:gd name="connsiteX5" fmla="*/ 400050 w 1108075"/>
              <a:gd name="connsiteY5" fmla="*/ 14288 h 433388"/>
              <a:gd name="connsiteX6" fmla="*/ 228600 w 1108075"/>
              <a:gd name="connsiteY6" fmla="*/ 80963 h 433388"/>
              <a:gd name="connsiteX7" fmla="*/ 0 w 1108075"/>
              <a:gd name="connsiteY7" fmla="*/ 214313 h 433388"/>
              <a:gd name="connsiteX0" fmla="*/ 1066800 w 1152525"/>
              <a:gd name="connsiteY0" fmla="*/ 436562 h 436562"/>
              <a:gd name="connsiteX1" fmla="*/ 1104900 w 1152525"/>
              <a:gd name="connsiteY1" fmla="*/ 284162 h 436562"/>
              <a:gd name="connsiteX2" fmla="*/ 1047750 w 1152525"/>
              <a:gd name="connsiteY2" fmla="*/ 160337 h 436562"/>
              <a:gd name="connsiteX3" fmla="*/ 1085850 w 1152525"/>
              <a:gd name="connsiteY3" fmla="*/ 65087 h 436562"/>
              <a:gd name="connsiteX4" fmla="*/ 647700 w 1152525"/>
              <a:gd name="connsiteY4" fmla="*/ 7937 h 436562"/>
              <a:gd name="connsiteX5" fmla="*/ 400050 w 1152525"/>
              <a:gd name="connsiteY5" fmla="*/ 17462 h 436562"/>
              <a:gd name="connsiteX6" fmla="*/ 228600 w 1152525"/>
              <a:gd name="connsiteY6" fmla="*/ 84137 h 436562"/>
              <a:gd name="connsiteX7" fmla="*/ 0 w 1152525"/>
              <a:gd name="connsiteY7" fmla="*/ 217487 h 436562"/>
              <a:gd name="connsiteX0" fmla="*/ 1066800 w 1412875"/>
              <a:gd name="connsiteY0" fmla="*/ 436562 h 436562"/>
              <a:gd name="connsiteX1" fmla="*/ 1104900 w 1412875"/>
              <a:gd name="connsiteY1" fmla="*/ 284162 h 436562"/>
              <a:gd name="connsiteX2" fmla="*/ 1409700 w 1412875"/>
              <a:gd name="connsiteY2" fmla="*/ 141287 h 436562"/>
              <a:gd name="connsiteX3" fmla="*/ 1085850 w 1412875"/>
              <a:gd name="connsiteY3" fmla="*/ 65087 h 436562"/>
              <a:gd name="connsiteX4" fmla="*/ 647700 w 1412875"/>
              <a:gd name="connsiteY4" fmla="*/ 7937 h 436562"/>
              <a:gd name="connsiteX5" fmla="*/ 400050 w 1412875"/>
              <a:gd name="connsiteY5" fmla="*/ 17462 h 436562"/>
              <a:gd name="connsiteX6" fmla="*/ 228600 w 1412875"/>
              <a:gd name="connsiteY6" fmla="*/ 84137 h 436562"/>
              <a:gd name="connsiteX7" fmla="*/ 0 w 1412875"/>
              <a:gd name="connsiteY7" fmla="*/ 217487 h 436562"/>
              <a:gd name="connsiteX0" fmla="*/ 1066800 w 1866900"/>
              <a:gd name="connsiteY0" fmla="*/ 436562 h 436562"/>
              <a:gd name="connsiteX1" fmla="*/ 1809750 w 1866900"/>
              <a:gd name="connsiteY1" fmla="*/ 246062 h 436562"/>
              <a:gd name="connsiteX2" fmla="*/ 1409700 w 1866900"/>
              <a:gd name="connsiteY2" fmla="*/ 141287 h 436562"/>
              <a:gd name="connsiteX3" fmla="*/ 1085850 w 1866900"/>
              <a:gd name="connsiteY3" fmla="*/ 65087 h 436562"/>
              <a:gd name="connsiteX4" fmla="*/ 647700 w 1866900"/>
              <a:gd name="connsiteY4" fmla="*/ 7937 h 436562"/>
              <a:gd name="connsiteX5" fmla="*/ 400050 w 1866900"/>
              <a:gd name="connsiteY5" fmla="*/ 17462 h 436562"/>
              <a:gd name="connsiteX6" fmla="*/ 228600 w 1866900"/>
              <a:gd name="connsiteY6" fmla="*/ 84137 h 436562"/>
              <a:gd name="connsiteX7" fmla="*/ 0 w 1866900"/>
              <a:gd name="connsiteY7" fmla="*/ 217487 h 436562"/>
              <a:gd name="connsiteX0" fmla="*/ 2324100 w 2336800"/>
              <a:gd name="connsiteY0" fmla="*/ 141287 h 246062"/>
              <a:gd name="connsiteX1" fmla="*/ 1809750 w 2336800"/>
              <a:gd name="connsiteY1" fmla="*/ 246062 h 246062"/>
              <a:gd name="connsiteX2" fmla="*/ 1409700 w 2336800"/>
              <a:gd name="connsiteY2" fmla="*/ 141287 h 246062"/>
              <a:gd name="connsiteX3" fmla="*/ 1085850 w 2336800"/>
              <a:gd name="connsiteY3" fmla="*/ 65087 h 246062"/>
              <a:gd name="connsiteX4" fmla="*/ 647700 w 2336800"/>
              <a:gd name="connsiteY4" fmla="*/ 7937 h 246062"/>
              <a:gd name="connsiteX5" fmla="*/ 400050 w 2336800"/>
              <a:gd name="connsiteY5" fmla="*/ 17462 h 246062"/>
              <a:gd name="connsiteX6" fmla="*/ 228600 w 2336800"/>
              <a:gd name="connsiteY6" fmla="*/ 84137 h 246062"/>
              <a:gd name="connsiteX7" fmla="*/ 0 w 2336800"/>
              <a:gd name="connsiteY7" fmla="*/ 217487 h 246062"/>
              <a:gd name="connsiteX0" fmla="*/ 2324100 w 2336800"/>
              <a:gd name="connsiteY0" fmla="*/ 141287 h 217487"/>
              <a:gd name="connsiteX1" fmla="*/ 1781175 w 2336800"/>
              <a:gd name="connsiteY1" fmla="*/ 103187 h 217487"/>
              <a:gd name="connsiteX2" fmla="*/ 1409700 w 2336800"/>
              <a:gd name="connsiteY2" fmla="*/ 141287 h 217487"/>
              <a:gd name="connsiteX3" fmla="*/ 1085850 w 2336800"/>
              <a:gd name="connsiteY3" fmla="*/ 65087 h 217487"/>
              <a:gd name="connsiteX4" fmla="*/ 647700 w 2336800"/>
              <a:gd name="connsiteY4" fmla="*/ 7937 h 217487"/>
              <a:gd name="connsiteX5" fmla="*/ 400050 w 2336800"/>
              <a:gd name="connsiteY5" fmla="*/ 17462 h 217487"/>
              <a:gd name="connsiteX6" fmla="*/ 228600 w 2336800"/>
              <a:gd name="connsiteY6" fmla="*/ 84137 h 217487"/>
              <a:gd name="connsiteX7" fmla="*/ 0 w 2336800"/>
              <a:gd name="connsiteY7" fmla="*/ 217487 h 217487"/>
              <a:gd name="connsiteX0" fmla="*/ 2324100 w 2336800"/>
              <a:gd name="connsiteY0" fmla="*/ 141287 h 217487"/>
              <a:gd name="connsiteX1" fmla="*/ 1781175 w 2336800"/>
              <a:gd name="connsiteY1" fmla="*/ 103187 h 217487"/>
              <a:gd name="connsiteX2" fmla="*/ 1400175 w 2336800"/>
              <a:gd name="connsiteY2" fmla="*/ 65087 h 217487"/>
              <a:gd name="connsiteX3" fmla="*/ 1085850 w 2336800"/>
              <a:gd name="connsiteY3" fmla="*/ 65087 h 217487"/>
              <a:gd name="connsiteX4" fmla="*/ 647700 w 2336800"/>
              <a:gd name="connsiteY4" fmla="*/ 7937 h 217487"/>
              <a:gd name="connsiteX5" fmla="*/ 400050 w 2336800"/>
              <a:gd name="connsiteY5" fmla="*/ 17462 h 217487"/>
              <a:gd name="connsiteX6" fmla="*/ 228600 w 2336800"/>
              <a:gd name="connsiteY6" fmla="*/ 84137 h 217487"/>
              <a:gd name="connsiteX7" fmla="*/ 0 w 2336800"/>
              <a:gd name="connsiteY7" fmla="*/ 217487 h 217487"/>
              <a:gd name="connsiteX0" fmla="*/ 2324100 w 2336800"/>
              <a:gd name="connsiteY0" fmla="*/ 136525 h 212725"/>
              <a:gd name="connsiteX1" fmla="*/ 1781175 w 2336800"/>
              <a:gd name="connsiteY1" fmla="*/ 98425 h 212725"/>
              <a:gd name="connsiteX2" fmla="*/ 1400175 w 2336800"/>
              <a:gd name="connsiteY2" fmla="*/ 60325 h 212725"/>
              <a:gd name="connsiteX3" fmla="*/ 1038225 w 2336800"/>
              <a:gd name="connsiteY3" fmla="*/ 12700 h 212725"/>
              <a:gd name="connsiteX4" fmla="*/ 647700 w 2336800"/>
              <a:gd name="connsiteY4" fmla="*/ 3175 h 212725"/>
              <a:gd name="connsiteX5" fmla="*/ 400050 w 2336800"/>
              <a:gd name="connsiteY5" fmla="*/ 12700 h 212725"/>
              <a:gd name="connsiteX6" fmla="*/ 228600 w 2336800"/>
              <a:gd name="connsiteY6" fmla="*/ 79375 h 212725"/>
              <a:gd name="connsiteX7" fmla="*/ 0 w 2336800"/>
              <a:gd name="connsiteY7" fmla="*/ 212725 h 212725"/>
              <a:gd name="connsiteX0" fmla="*/ 2324100 w 2336800"/>
              <a:gd name="connsiteY0" fmla="*/ 161925 h 238125"/>
              <a:gd name="connsiteX1" fmla="*/ 1781175 w 2336800"/>
              <a:gd name="connsiteY1" fmla="*/ 123825 h 238125"/>
              <a:gd name="connsiteX2" fmla="*/ 1400175 w 2336800"/>
              <a:gd name="connsiteY2" fmla="*/ 85725 h 238125"/>
              <a:gd name="connsiteX3" fmla="*/ 1047750 w 2336800"/>
              <a:gd name="connsiteY3" fmla="*/ 9525 h 238125"/>
              <a:gd name="connsiteX4" fmla="*/ 647700 w 2336800"/>
              <a:gd name="connsiteY4" fmla="*/ 28575 h 238125"/>
              <a:gd name="connsiteX5" fmla="*/ 400050 w 2336800"/>
              <a:gd name="connsiteY5" fmla="*/ 38100 h 238125"/>
              <a:gd name="connsiteX6" fmla="*/ 228600 w 2336800"/>
              <a:gd name="connsiteY6" fmla="*/ 104775 h 238125"/>
              <a:gd name="connsiteX7" fmla="*/ 0 w 2336800"/>
              <a:gd name="connsiteY7" fmla="*/ 238125 h 238125"/>
              <a:gd name="connsiteX0" fmla="*/ 2324100 w 2336800"/>
              <a:gd name="connsiteY0" fmla="*/ 166687 h 242887"/>
              <a:gd name="connsiteX1" fmla="*/ 1781175 w 2336800"/>
              <a:gd name="connsiteY1" fmla="*/ 128587 h 242887"/>
              <a:gd name="connsiteX2" fmla="*/ 1400175 w 2336800"/>
              <a:gd name="connsiteY2" fmla="*/ 90487 h 242887"/>
              <a:gd name="connsiteX3" fmla="*/ 1047750 w 2336800"/>
              <a:gd name="connsiteY3" fmla="*/ 14287 h 242887"/>
              <a:gd name="connsiteX4" fmla="*/ 647700 w 2336800"/>
              <a:gd name="connsiteY4" fmla="*/ 4762 h 242887"/>
              <a:gd name="connsiteX5" fmla="*/ 400050 w 2336800"/>
              <a:gd name="connsiteY5" fmla="*/ 42862 h 242887"/>
              <a:gd name="connsiteX6" fmla="*/ 228600 w 2336800"/>
              <a:gd name="connsiteY6" fmla="*/ 109537 h 242887"/>
              <a:gd name="connsiteX7" fmla="*/ 0 w 2336800"/>
              <a:gd name="connsiteY7" fmla="*/ 242887 h 242887"/>
              <a:gd name="connsiteX0" fmla="*/ 2324100 w 2336800"/>
              <a:gd name="connsiteY0" fmla="*/ 166687 h 242887"/>
              <a:gd name="connsiteX1" fmla="*/ 1781175 w 2336800"/>
              <a:gd name="connsiteY1" fmla="*/ 128587 h 242887"/>
              <a:gd name="connsiteX2" fmla="*/ 1419225 w 2336800"/>
              <a:gd name="connsiteY2" fmla="*/ 42862 h 242887"/>
              <a:gd name="connsiteX3" fmla="*/ 1047750 w 2336800"/>
              <a:gd name="connsiteY3" fmla="*/ 14287 h 242887"/>
              <a:gd name="connsiteX4" fmla="*/ 647700 w 2336800"/>
              <a:gd name="connsiteY4" fmla="*/ 4762 h 242887"/>
              <a:gd name="connsiteX5" fmla="*/ 400050 w 2336800"/>
              <a:gd name="connsiteY5" fmla="*/ 42862 h 242887"/>
              <a:gd name="connsiteX6" fmla="*/ 228600 w 2336800"/>
              <a:gd name="connsiteY6" fmla="*/ 109537 h 242887"/>
              <a:gd name="connsiteX7" fmla="*/ 0 w 2336800"/>
              <a:gd name="connsiteY7" fmla="*/ 242887 h 242887"/>
              <a:gd name="connsiteX0" fmla="*/ 2324100 w 2336800"/>
              <a:gd name="connsiteY0" fmla="*/ 166687 h 242887"/>
              <a:gd name="connsiteX1" fmla="*/ 1819275 w 2336800"/>
              <a:gd name="connsiteY1" fmla="*/ 80962 h 242887"/>
              <a:gd name="connsiteX2" fmla="*/ 1419225 w 2336800"/>
              <a:gd name="connsiteY2" fmla="*/ 42862 h 242887"/>
              <a:gd name="connsiteX3" fmla="*/ 1047750 w 2336800"/>
              <a:gd name="connsiteY3" fmla="*/ 14287 h 242887"/>
              <a:gd name="connsiteX4" fmla="*/ 647700 w 2336800"/>
              <a:gd name="connsiteY4" fmla="*/ 4762 h 242887"/>
              <a:gd name="connsiteX5" fmla="*/ 400050 w 2336800"/>
              <a:gd name="connsiteY5" fmla="*/ 42862 h 242887"/>
              <a:gd name="connsiteX6" fmla="*/ 228600 w 2336800"/>
              <a:gd name="connsiteY6" fmla="*/ 109537 h 242887"/>
              <a:gd name="connsiteX7" fmla="*/ 0 w 2336800"/>
              <a:gd name="connsiteY7" fmla="*/ 242887 h 242887"/>
              <a:gd name="connsiteX0" fmla="*/ 2209800 w 2222500"/>
              <a:gd name="connsiteY0" fmla="*/ 147637 h 242887"/>
              <a:gd name="connsiteX1" fmla="*/ 1819275 w 2222500"/>
              <a:gd name="connsiteY1" fmla="*/ 80962 h 242887"/>
              <a:gd name="connsiteX2" fmla="*/ 1419225 w 2222500"/>
              <a:gd name="connsiteY2" fmla="*/ 42862 h 242887"/>
              <a:gd name="connsiteX3" fmla="*/ 1047750 w 2222500"/>
              <a:gd name="connsiteY3" fmla="*/ 14287 h 242887"/>
              <a:gd name="connsiteX4" fmla="*/ 647700 w 2222500"/>
              <a:gd name="connsiteY4" fmla="*/ 4762 h 242887"/>
              <a:gd name="connsiteX5" fmla="*/ 400050 w 2222500"/>
              <a:gd name="connsiteY5" fmla="*/ 42862 h 242887"/>
              <a:gd name="connsiteX6" fmla="*/ 228600 w 2222500"/>
              <a:gd name="connsiteY6" fmla="*/ 109537 h 242887"/>
              <a:gd name="connsiteX7" fmla="*/ 0 w 2222500"/>
              <a:gd name="connsiteY7" fmla="*/ 242887 h 2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2500" h="242887">
                <a:moveTo>
                  <a:pt x="2209800" y="147637"/>
                </a:moveTo>
                <a:cubicBezTo>
                  <a:pt x="2222500" y="96837"/>
                  <a:pt x="1951037" y="98424"/>
                  <a:pt x="1819275" y="80962"/>
                </a:cubicBezTo>
                <a:cubicBezTo>
                  <a:pt x="1687513" y="63500"/>
                  <a:pt x="1547813" y="53975"/>
                  <a:pt x="1419225" y="42862"/>
                </a:cubicBezTo>
                <a:cubicBezTo>
                  <a:pt x="1290638" y="31750"/>
                  <a:pt x="1176337" y="20637"/>
                  <a:pt x="1047750" y="14287"/>
                </a:cubicBezTo>
                <a:cubicBezTo>
                  <a:pt x="919163" y="7937"/>
                  <a:pt x="755650" y="0"/>
                  <a:pt x="647700" y="4762"/>
                </a:cubicBezTo>
                <a:cubicBezTo>
                  <a:pt x="539750" y="9524"/>
                  <a:pt x="469900" y="25400"/>
                  <a:pt x="400050" y="42862"/>
                </a:cubicBezTo>
                <a:cubicBezTo>
                  <a:pt x="330200" y="60324"/>
                  <a:pt x="295275" y="76200"/>
                  <a:pt x="228600" y="109537"/>
                </a:cubicBezTo>
                <a:cubicBezTo>
                  <a:pt x="161925" y="142874"/>
                  <a:pt x="76200" y="198437"/>
                  <a:pt x="0" y="242887"/>
                </a:cubicBezTo>
              </a:path>
            </a:pathLst>
          </a:custGeom>
          <a:noFill/>
          <a:ln w="28575" cap="sq" cmpd="sng" algn="ctr">
            <a:solidFill>
              <a:srgbClr val="FF0000"/>
            </a:solidFill>
            <a:prstDash val="solid"/>
            <a:round/>
            <a:headEnd type="oval" w="med" len="med"/>
            <a:tailEnd type="stealth"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Unicode MS" pitchFamily="34" charset="-128"/>
            </a:endParaRPr>
          </a:p>
        </p:txBody>
      </p:sp>
      <p:pic>
        <p:nvPicPr>
          <p:cNvPr id="52" name="Image 2" descr="100406_SiliconMicrochannels000.jpg"/>
          <p:cNvPicPr>
            <a:picLocks noChangeAspect="1"/>
          </p:cNvPicPr>
          <p:nvPr/>
        </p:nvPicPr>
        <p:blipFill>
          <a:blip r:embed="rId7" cstate="print"/>
          <a:stretch>
            <a:fillRect/>
          </a:stretch>
        </p:blipFill>
        <p:spPr>
          <a:xfrm>
            <a:off x="7600950" y="1579409"/>
            <a:ext cx="1809750" cy="1361093"/>
          </a:xfrm>
          <a:prstGeom prst="rect">
            <a:avLst/>
          </a:prstGeom>
        </p:spPr>
      </p:pic>
      <p:pic>
        <p:nvPicPr>
          <p:cNvPr id="53" name="Image 3" descr="simulation sample.jpg"/>
          <p:cNvPicPr/>
          <p:nvPr/>
        </p:nvPicPr>
        <p:blipFill>
          <a:blip r:embed="rId8" cstate="print"/>
          <a:stretch>
            <a:fillRect/>
          </a:stretch>
        </p:blipFill>
        <p:spPr>
          <a:xfrm>
            <a:off x="5133975" y="1487972"/>
            <a:ext cx="2162646" cy="1172799"/>
          </a:xfrm>
          <a:prstGeom prst="rect">
            <a:avLst/>
          </a:prstGeom>
        </p:spPr>
      </p:pic>
      <p:graphicFrame>
        <p:nvGraphicFramePr>
          <p:cNvPr id="3" name="Chart 2"/>
          <p:cNvGraphicFramePr/>
          <p:nvPr/>
        </p:nvGraphicFramePr>
        <p:xfrm>
          <a:off x="5026087" y="3064469"/>
          <a:ext cx="3601786" cy="3219971"/>
        </p:xfrm>
        <a:graphic>
          <a:graphicData uri="http://schemas.openxmlformats.org/drawingml/2006/chart">
            <c:chart xmlns:c="http://schemas.openxmlformats.org/drawingml/2006/chart" xmlns:r="http://schemas.openxmlformats.org/officeDocument/2006/relationships" r:id="rId9"/>
          </a:graphicData>
        </a:graphic>
      </p:graphicFrame>
      <p:cxnSp>
        <p:nvCxnSpPr>
          <p:cNvPr id="5" name="Straight Connector 4"/>
          <p:cNvCxnSpPr>
            <a:endCxn id="7" idx="6"/>
          </p:cNvCxnSpPr>
          <p:nvPr/>
        </p:nvCxnSpPr>
        <p:spPr bwMode="auto">
          <a:xfrm rot="10800000">
            <a:off x="1506475" y="3440588"/>
            <a:ext cx="4197631" cy="2041702"/>
          </a:xfrm>
          <a:prstGeom prst="line">
            <a:avLst/>
          </a:prstGeom>
          <a:solidFill>
            <a:schemeClr val="accent1"/>
          </a:solidFill>
          <a:ln w="12700" cap="sq" cmpd="sng" algn="ctr">
            <a:solidFill>
              <a:srgbClr val="FF0000"/>
            </a:solidFill>
            <a:prstDash val="dashDot"/>
            <a:round/>
            <a:headEnd type="none" w="med" len="med"/>
            <a:tailEnd type="triangle" w="med" len="med"/>
          </a:ln>
          <a:effectLst/>
        </p:spPr>
      </p:cxnSp>
      <p:cxnSp>
        <p:nvCxnSpPr>
          <p:cNvPr id="6" name="Straight Connector 5"/>
          <p:cNvCxnSpPr/>
          <p:nvPr/>
        </p:nvCxnSpPr>
        <p:spPr bwMode="auto">
          <a:xfrm>
            <a:off x="5709210" y="5480080"/>
            <a:ext cx="2856889" cy="0"/>
          </a:xfrm>
          <a:prstGeom prst="line">
            <a:avLst/>
          </a:prstGeom>
          <a:solidFill>
            <a:schemeClr val="accent1"/>
          </a:solidFill>
          <a:ln w="12700" cap="sq" cmpd="sng" algn="ctr">
            <a:solidFill>
              <a:srgbClr val="FF0000"/>
            </a:solidFill>
            <a:prstDash val="dashDot"/>
            <a:round/>
            <a:headEnd type="none" w="sm" len="sm"/>
            <a:tailEnd type="none" w="sm" len="sm"/>
          </a:ln>
          <a:effectLst/>
        </p:spPr>
      </p:cxnSp>
      <p:sp>
        <p:nvSpPr>
          <p:cNvPr id="7" name="Oval 6"/>
          <p:cNvSpPr/>
          <p:nvPr/>
        </p:nvSpPr>
        <p:spPr bwMode="auto">
          <a:xfrm>
            <a:off x="1163574" y="3269138"/>
            <a:ext cx="342900" cy="342900"/>
          </a:xfrm>
          <a:prstGeom prst="ellipse">
            <a:avLst/>
          </a:prstGeom>
          <a:noFill/>
          <a:ln w="12700"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Unicode MS" pitchFamily="34" charset="-128"/>
            </a:endParaRPr>
          </a:p>
        </p:txBody>
      </p:sp>
      <p:sp>
        <p:nvSpPr>
          <p:cNvPr id="9" name="Rectangle 8"/>
          <p:cNvSpPr/>
          <p:nvPr/>
        </p:nvSpPr>
        <p:spPr bwMode="auto">
          <a:xfrm>
            <a:off x="5703138" y="5486405"/>
            <a:ext cx="2738603" cy="305663"/>
          </a:xfrm>
          <a:prstGeom prst="rect">
            <a:avLst/>
          </a:prstGeom>
          <a:solidFill>
            <a:srgbClr val="FF33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pic>
        <p:nvPicPr>
          <p:cNvPr id="18" name="Picture 17"/>
          <p:cNvPicPr>
            <a:picLocks noChangeAspect="1"/>
          </p:cNvPicPr>
          <p:nvPr/>
        </p:nvPicPr>
        <p:blipFill>
          <a:blip r:embed="rId10" cstate="print"/>
          <a:stretch>
            <a:fillRect/>
          </a:stretch>
        </p:blipFill>
        <p:spPr>
          <a:xfrm>
            <a:off x="4186140" y="6064305"/>
            <a:ext cx="1223404" cy="493549"/>
          </a:xfrm>
          <a:prstGeom prst="rect">
            <a:avLst/>
          </a:prstGeom>
        </p:spPr>
      </p:pic>
      <p:cxnSp>
        <p:nvCxnSpPr>
          <p:cNvPr id="20" name="Straight Arrow Connector 19"/>
          <p:cNvCxnSpPr/>
          <p:nvPr/>
        </p:nvCxnSpPr>
        <p:spPr bwMode="auto">
          <a:xfrm rot="10800000">
            <a:off x="1638608" y="5808269"/>
            <a:ext cx="2918763" cy="548640"/>
          </a:xfrm>
          <a:prstGeom prst="straightConnector1">
            <a:avLst/>
          </a:prstGeom>
          <a:solidFill>
            <a:schemeClr val="accent1"/>
          </a:solidFill>
          <a:ln w="15875" cap="flat" cmpd="sng" algn="ctr">
            <a:solidFill>
              <a:schemeClr val="accent2"/>
            </a:solidFill>
            <a:prstDash val="solid"/>
            <a:round/>
            <a:headEnd type="oval" w="sm" len="sm"/>
            <a:tailEnd type="stealth" w="lg" len="lg"/>
          </a:ln>
          <a:effectLst/>
        </p:spPr>
      </p:cxnSp>
      <p:cxnSp>
        <p:nvCxnSpPr>
          <p:cNvPr id="23" name="Straight Arrow Connector 22"/>
          <p:cNvCxnSpPr/>
          <p:nvPr/>
        </p:nvCxnSpPr>
        <p:spPr bwMode="auto">
          <a:xfrm rot="10800000">
            <a:off x="3773426" y="5814366"/>
            <a:ext cx="1434996" cy="564489"/>
          </a:xfrm>
          <a:prstGeom prst="straightConnector1">
            <a:avLst/>
          </a:prstGeom>
          <a:solidFill>
            <a:schemeClr val="accent1"/>
          </a:solidFill>
          <a:ln w="15875" cap="flat" cmpd="sng" algn="ctr">
            <a:solidFill>
              <a:schemeClr val="accent2"/>
            </a:solidFill>
            <a:prstDash val="solid"/>
            <a:round/>
            <a:headEnd type="oval" w="sm" len="sm"/>
            <a:tailEnd type="stealth" w="lg" len="lg"/>
          </a:ln>
          <a:effectLst/>
        </p:spPr>
      </p:cxnSp>
      <p:sp>
        <p:nvSpPr>
          <p:cNvPr id="24" name="Rectangle 23"/>
          <p:cNvSpPr/>
          <p:nvPr/>
        </p:nvSpPr>
        <p:spPr>
          <a:xfrm rot="19676391">
            <a:off x="597548" y="3476794"/>
            <a:ext cx="8433095" cy="923330"/>
          </a:xfrm>
          <a:prstGeom prst="rect">
            <a:avLst/>
          </a:prstGeom>
          <a:noFill/>
        </p:spPr>
        <p:txBody>
          <a:bodyPr wrap="square" lIns="91440" tIns="45720" rIns="91440" bIns="45720">
            <a:spAutoFit/>
          </a:bodyPr>
          <a:lstStyle/>
          <a:p>
            <a:pPr algn="ctr"/>
            <a:r>
              <a:rPr lang="en-US" sz="5400" spc="500" dirty="0" smtClean="0">
                <a:ln w="18415" cmpd="sng">
                  <a:solidFill>
                    <a:srgbClr val="FFFFFF"/>
                  </a:solidFill>
                  <a:prstDash val="solid"/>
                </a:ln>
                <a:solidFill>
                  <a:srgbClr val="FFFFCC"/>
                </a:solidFill>
                <a:effectLst>
                  <a:outerShdw blurRad="63500" dir="3600000" algn="tl" rotWithShape="0">
                    <a:srgbClr val="000000">
                      <a:alpha val="70000"/>
                    </a:srgbClr>
                  </a:outerShdw>
                </a:effectLst>
              </a:rPr>
              <a:t>RESERVE SLIDE</a:t>
            </a:r>
            <a:endParaRPr lang="en-US" sz="5400" spc="500" dirty="0">
              <a:ln w="18415" cmpd="sng">
                <a:solidFill>
                  <a:srgbClr val="FFFFFF"/>
                </a:solidFill>
                <a:prstDash val="solid"/>
              </a:ln>
              <a:solidFill>
                <a:srgbClr val="FFFFCC"/>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rot="19676391">
            <a:off x="759472" y="2952919"/>
            <a:ext cx="8433095" cy="923330"/>
          </a:xfrm>
          <a:prstGeom prst="rect">
            <a:avLst/>
          </a:prstGeom>
          <a:noFill/>
        </p:spPr>
        <p:txBody>
          <a:bodyPr wrap="square" lIns="91440" tIns="45720" rIns="91440" bIns="45720">
            <a:spAutoFit/>
          </a:bodyPr>
          <a:lstStyle/>
          <a:p>
            <a:pPr algn="ctr"/>
            <a:r>
              <a:rPr lang="en-US" sz="5400" spc="500" dirty="0" smtClean="0">
                <a:ln w="18415" cmpd="sng">
                  <a:solidFill>
                    <a:srgbClr val="FFFFFF"/>
                  </a:solidFill>
                  <a:prstDash val="solid"/>
                </a:ln>
                <a:solidFill>
                  <a:srgbClr val="FFFFCC"/>
                </a:solidFill>
                <a:effectLst>
                  <a:outerShdw blurRad="63500" dir="3600000" algn="tl" rotWithShape="0">
                    <a:srgbClr val="000000">
                      <a:alpha val="70000"/>
                    </a:srgbClr>
                  </a:outerShdw>
                </a:effectLst>
              </a:rPr>
              <a:t>RESERVE SLIDE</a:t>
            </a:r>
            <a:endParaRPr lang="en-US" sz="5400" spc="500" dirty="0">
              <a:ln w="18415" cmpd="sng">
                <a:solidFill>
                  <a:srgbClr val="FFFFFF"/>
                </a:solidFill>
                <a:prstDash val="solid"/>
              </a:ln>
              <a:solidFill>
                <a:srgbClr val="FFFFCC"/>
              </a:solidFill>
              <a:effectLst>
                <a:outerShdw blurRad="63500" dir="3600000" algn="tl" rotWithShape="0">
                  <a:srgbClr val="000000">
                    <a:alpha val="70000"/>
                  </a:srgbClr>
                </a:outerShdw>
              </a:effectLst>
            </a:endParaRPr>
          </a:p>
        </p:txBody>
      </p:sp>
      <p:sp>
        <p:nvSpPr>
          <p:cNvPr id="4" name="Rectangle 2"/>
          <p:cNvSpPr txBox="1">
            <a:spLocks noChangeArrowheads="1"/>
          </p:cNvSpPr>
          <p:nvPr/>
        </p:nvSpPr>
        <p:spPr bwMode="auto">
          <a:xfrm>
            <a:off x="998538" y="630866"/>
            <a:ext cx="7908925" cy="530225"/>
          </a:xfrm>
          <a:prstGeom prst="rect">
            <a:avLst/>
          </a:prstGeom>
          <a:noFill/>
          <a:ln>
            <a:miter lim="800000"/>
            <a:headEnd/>
            <a:tailEnd/>
          </a:ln>
        </p:spPr>
        <p:txBody>
          <a:bodyPr/>
          <a:lstStyle/>
          <a:p>
            <a:pPr marL="119063" marR="0" lvl="0" indent="-119063" algn="ctr" defTabSz="914400" rtl="0" eaLnBrk="0" fontAlgn="base" latinLnBrk="0" hangingPunct="0">
              <a:lnSpc>
                <a:spcPct val="100000"/>
              </a:lnSpc>
              <a:spcBef>
                <a:spcPct val="0"/>
              </a:spcBef>
              <a:spcAft>
                <a:spcPts val="1200"/>
              </a:spcAft>
              <a:buClrTx/>
              <a:buSzTx/>
              <a:buFontTx/>
              <a:buNone/>
              <a:tabLst/>
              <a:defRPr/>
            </a:pPr>
            <a:r>
              <a:rPr kumimoji="0" lang="en-US" sz="2800" b="1" i="0" u="sng" strike="noStrike" kern="0" cap="none" spc="0" normalizeH="0" baseline="0" noProof="0" dirty="0" smtClean="0">
                <a:ln>
                  <a:noFill/>
                </a:ln>
                <a:solidFill>
                  <a:srgbClr val="FF0000"/>
                </a:solidFill>
                <a:effectLst/>
                <a:uLnTx/>
                <a:uFillTx/>
                <a:latin typeface="+mj-lt"/>
                <a:ea typeface="+mj-ea"/>
                <a:cs typeface="+mj-cs"/>
              </a:rPr>
              <a:t>Radiation Length Values</a:t>
            </a:r>
            <a:endParaRPr kumimoji="0" lang="en-US" sz="2800" b="1" i="0" u="sng" strike="noStrike" kern="0" cap="none" spc="0" normalizeH="0" baseline="0" noProof="0" dirty="0">
              <a:ln>
                <a:noFill/>
              </a:ln>
              <a:solidFill>
                <a:srgbClr val="FF0000"/>
              </a:solidFill>
              <a:effectLst/>
              <a:uLnTx/>
              <a:uFillTx/>
              <a:latin typeface="+mj-lt"/>
              <a:ea typeface="+mj-ea"/>
              <a:cs typeface="+mj-cs"/>
            </a:endParaRPr>
          </a:p>
        </p:txBody>
      </p:sp>
      <p:sp>
        <p:nvSpPr>
          <p:cNvPr id="10" name="Rectangle 9"/>
          <p:cNvSpPr/>
          <p:nvPr/>
        </p:nvSpPr>
        <p:spPr>
          <a:xfrm>
            <a:off x="255183" y="1500036"/>
            <a:ext cx="5528930" cy="52322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ysClr val="windowText" lastClr="000000"/>
                </a:solidFill>
                <a:effectLst/>
                <a:uLnTx/>
                <a:uFillTx/>
              </a:rPr>
              <a:t>Radiation length (X</a:t>
            </a:r>
            <a:r>
              <a:rPr kumimoji="0" lang="en-US" sz="1400" b="0" i="0" u="none" strike="noStrike" kern="0" cap="none" spc="0" normalizeH="0" baseline="-25000" noProof="0" dirty="0" smtClean="0">
                <a:ln>
                  <a:noFill/>
                </a:ln>
                <a:solidFill>
                  <a:sysClr val="windowText" lastClr="000000"/>
                </a:solidFill>
                <a:effectLst/>
                <a:uLnTx/>
                <a:uFillTx/>
              </a:rPr>
              <a:t>0</a:t>
            </a:r>
            <a:r>
              <a:rPr kumimoji="0" lang="en-US" sz="1400" b="0" i="0" u="none" strike="noStrike" kern="0" cap="none" spc="0" normalizeH="0" baseline="0" noProof="0" dirty="0" smtClean="0">
                <a:ln>
                  <a:noFill/>
                </a:ln>
                <a:solidFill>
                  <a:sysClr val="windowText" lastClr="000000"/>
                </a:solidFill>
                <a:effectLst/>
                <a:uLnTx/>
                <a:uFillTx/>
              </a:rPr>
              <a:t>): mean distance over which the energy of a high-energy electron is reduced to 1/e (0.37) by </a:t>
            </a:r>
            <a:r>
              <a:rPr kumimoji="0" lang="en-US" sz="1400" b="0" i="0" u="none" strike="noStrike" kern="0" cap="none" spc="0" normalizeH="0" baseline="0" noProof="0" dirty="0" err="1" smtClean="0">
                <a:ln>
                  <a:noFill/>
                </a:ln>
                <a:solidFill>
                  <a:sysClr val="windowText" lastClr="000000"/>
                </a:solidFill>
                <a:effectLst/>
                <a:uLnTx/>
                <a:uFillTx/>
              </a:rPr>
              <a:t>bremsstrahlung</a:t>
            </a:r>
            <a:endParaRPr kumimoji="0" lang="en-US" sz="1400" b="0" i="0" u="none" strike="noStrike" kern="0" cap="none" spc="0" normalizeH="0" baseline="0" noProof="0" dirty="0">
              <a:ln>
                <a:noFill/>
              </a:ln>
              <a:solidFill>
                <a:sysClr val="windowText" lastClr="000000"/>
              </a:solidFill>
              <a:effectLst/>
              <a:uLnTx/>
              <a:uFillTx/>
            </a:endParaRPr>
          </a:p>
        </p:txBody>
      </p:sp>
      <p:pic>
        <p:nvPicPr>
          <p:cNvPr id="11" name="Picture 2" descr="X_0 = \frac{716.4\cdot A}{Z (Z+1) \ln{\frac{287}{\sqrt{Z}}}}\;\mathrm g\cdot \mathrm{cm}^{-2}"/>
          <p:cNvPicPr>
            <a:picLocks noChangeAspect="1" noChangeArrowheads="1"/>
          </p:cNvPicPr>
          <p:nvPr/>
        </p:nvPicPr>
        <p:blipFill>
          <a:blip r:embed="rId3" cstate="print"/>
          <a:srcRect/>
          <a:stretch>
            <a:fillRect/>
          </a:stretch>
        </p:blipFill>
        <p:spPr bwMode="auto">
          <a:xfrm>
            <a:off x="5557277" y="1547031"/>
            <a:ext cx="2428875" cy="495300"/>
          </a:xfrm>
          <a:prstGeom prst="rect">
            <a:avLst/>
          </a:prstGeom>
          <a:noFill/>
        </p:spPr>
      </p:pic>
      <p:sp>
        <p:nvSpPr>
          <p:cNvPr id="12" name="TextBox 11"/>
          <p:cNvSpPr txBox="1"/>
          <p:nvPr/>
        </p:nvSpPr>
        <p:spPr>
          <a:xfrm>
            <a:off x="7942514" y="1605504"/>
            <a:ext cx="1021433"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808080">
                    <a:lumMod val="75000"/>
                  </a:srgbClr>
                </a:solidFill>
                <a:effectLst/>
                <a:uLnTx/>
                <a:uFillTx/>
              </a:rPr>
              <a:t>(Dahl, PDG)</a:t>
            </a:r>
            <a:endParaRPr kumimoji="0" lang="en-US" sz="1200" b="0" i="0" u="none" strike="noStrike" kern="0" cap="none" spc="0" normalizeH="0" baseline="0" noProof="0" dirty="0">
              <a:ln>
                <a:noFill/>
              </a:ln>
              <a:solidFill>
                <a:srgbClr val="808080">
                  <a:lumMod val="75000"/>
                </a:srgbClr>
              </a:solidFill>
              <a:effectLst/>
              <a:uLnTx/>
              <a:uFillTx/>
            </a:endParaRPr>
          </a:p>
        </p:txBody>
      </p:sp>
      <p:sp>
        <p:nvSpPr>
          <p:cNvPr id="13" name="TextBox 12"/>
          <p:cNvSpPr txBox="1"/>
          <p:nvPr/>
        </p:nvSpPr>
        <p:spPr>
          <a:xfrm>
            <a:off x="425303" y="3358049"/>
            <a:ext cx="4733988"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More readily usable quantity: </a:t>
            </a:r>
            <a:r>
              <a:rPr kumimoji="0" lang="en-US" sz="1800" b="1" i="0" u="none" strike="noStrike" kern="0" cap="none" spc="0" normalizeH="0" baseline="0" noProof="0" dirty="0" smtClean="0">
                <a:ln>
                  <a:noFill/>
                </a:ln>
                <a:solidFill>
                  <a:srgbClr val="FF0000"/>
                </a:solidFill>
                <a:effectLst/>
                <a:uLnTx/>
                <a:uFillTx/>
              </a:rPr>
              <a:t>X</a:t>
            </a:r>
            <a:r>
              <a:rPr kumimoji="0" lang="en-US" sz="1800" b="1" i="0" u="none" strike="noStrike" kern="0" cap="none" spc="0" normalizeH="0" baseline="-25000" noProof="0" dirty="0" smtClean="0">
                <a:ln>
                  <a:noFill/>
                </a:ln>
                <a:solidFill>
                  <a:srgbClr val="FF0000"/>
                </a:solidFill>
                <a:effectLst/>
                <a:uLnTx/>
                <a:uFillTx/>
              </a:rPr>
              <a:t>0 </a:t>
            </a:r>
            <a:r>
              <a:rPr kumimoji="0" lang="en-US" sz="1800" b="1" i="0" u="none" strike="noStrike" kern="0" cap="none" spc="0" normalizeH="0" baseline="0" noProof="0" dirty="0" smtClean="0">
                <a:ln>
                  <a:noFill/>
                </a:ln>
                <a:solidFill>
                  <a:srgbClr val="FF0000"/>
                </a:solidFill>
                <a:effectLst/>
                <a:uLnTx/>
                <a:uFillTx/>
              </a:rPr>
              <a:t>= X</a:t>
            </a:r>
            <a:r>
              <a:rPr kumimoji="0" lang="en-US" sz="1800" b="1" i="0" u="none" strike="noStrike" kern="0" cap="none" spc="0" normalizeH="0" baseline="-25000" noProof="0" dirty="0" smtClean="0">
                <a:ln>
                  <a:noFill/>
                </a:ln>
                <a:solidFill>
                  <a:srgbClr val="FF0000"/>
                </a:solidFill>
                <a:effectLst/>
                <a:uLnTx/>
                <a:uFillTx/>
              </a:rPr>
              <a:t>0</a:t>
            </a:r>
            <a:r>
              <a:rPr kumimoji="0" lang="en-US" sz="1800" b="1" i="0" u="none" strike="noStrike" kern="0" cap="none" spc="0" normalizeH="0" baseline="0" noProof="0" dirty="0" smtClean="0">
                <a:ln>
                  <a:noFill/>
                </a:ln>
                <a:solidFill>
                  <a:srgbClr val="FF0000"/>
                </a:solidFill>
                <a:effectLst/>
                <a:uLnTx/>
                <a:uFillTx/>
              </a:rPr>
              <a:t>/</a:t>
            </a:r>
            <a:r>
              <a:rPr kumimoji="0" lang="en-US" sz="2000" b="1" i="0" u="none" strike="noStrike" kern="0" cap="none" spc="0" normalizeH="0" baseline="0" noProof="0" dirty="0" smtClean="0">
                <a:ln>
                  <a:noFill/>
                </a:ln>
                <a:solidFill>
                  <a:srgbClr val="FF0000"/>
                </a:solidFill>
                <a:effectLst/>
                <a:uLnTx/>
                <a:uFillTx/>
                <a:latin typeface="Symbol" pitchFamily="18" charset="2"/>
              </a:rPr>
              <a:t>r</a:t>
            </a:r>
            <a:r>
              <a:rPr kumimoji="0" lang="en-US" sz="2000" b="1" i="0" u="none" strike="noStrike" kern="0" cap="none" spc="0" normalizeH="0" baseline="0" noProof="0" dirty="0" smtClean="0">
                <a:ln>
                  <a:noFill/>
                </a:ln>
                <a:solidFill>
                  <a:srgbClr val="FF0000"/>
                </a:solidFill>
                <a:effectLst/>
                <a:uLnTx/>
                <a:uFillTx/>
                <a:latin typeface="Arial"/>
              </a:rPr>
              <a:t> [cm]</a:t>
            </a:r>
            <a:endParaRPr kumimoji="0" lang="en-US" sz="2000" b="1" i="0" u="none" strike="noStrike" kern="0" cap="none" spc="0" normalizeH="0" baseline="0" noProof="0" dirty="0">
              <a:ln>
                <a:noFill/>
              </a:ln>
              <a:solidFill>
                <a:srgbClr val="FF0000"/>
              </a:solidFill>
              <a:effectLst/>
              <a:uLnTx/>
              <a:uFillTx/>
              <a:latin typeface="Arial"/>
            </a:endParaRPr>
          </a:p>
        </p:txBody>
      </p:sp>
      <p:sp>
        <p:nvSpPr>
          <p:cNvPr id="14" name="TextBox 13"/>
          <p:cNvSpPr txBox="1"/>
          <p:nvPr/>
        </p:nvSpPr>
        <p:spPr>
          <a:xfrm>
            <a:off x="5298560" y="2124718"/>
            <a:ext cx="3292889" cy="286232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Cu: 1.436  cm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Steel: ~1.7 cm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Al alloy: ~8.9 cm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Ti: 3.56 cm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Si: 9.37 cm</a:t>
            </a:r>
          </a:p>
          <a:p>
            <a:pPr fontAlgn="auto">
              <a:spcBef>
                <a:spcPts val="0"/>
              </a:spcBef>
              <a:spcAft>
                <a:spcPts val="0"/>
              </a:spcAft>
            </a:pPr>
            <a:r>
              <a:rPr lang="en-GB" sz="1800" kern="0" dirty="0" smtClean="0">
                <a:solidFill>
                  <a:sysClr val="windowText" lastClr="000000"/>
                </a:solidFill>
              </a:rPr>
              <a:t>K13D2U (70% </a:t>
            </a:r>
            <a:r>
              <a:rPr lang="en-GB" sz="1800" kern="0" dirty="0" err="1" smtClean="0">
                <a:solidFill>
                  <a:sysClr val="windowText" lastClr="000000"/>
                </a:solidFill>
              </a:rPr>
              <a:t>vf</a:t>
            </a:r>
            <a:r>
              <a:rPr lang="en-GB" sz="1800" kern="0" dirty="0" smtClean="0">
                <a:solidFill>
                  <a:sysClr val="windowText" lastClr="000000"/>
                </a:solidFill>
              </a:rPr>
              <a:t>): 23 cm</a:t>
            </a:r>
          </a:p>
          <a:p>
            <a:pPr fontAlgn="auto">
              <a:spcBef>
                <a:spcPts val="0"/>
              </a:spcBef>
              <a:spcAft>
                <a:spcPts val="0"/>
              </a:spcAft>
            </a:pPr>
            <a:r>
              <a:rPr lang="en-GB" sz="1800" kern="0" dirty="0" smtClean="0">
                <a:solidFill>
                  <a:sysClr val="windowText" lastClr="000000"/>
                </a:solidFill>
              </a:rPr>
              <a:t>PEEK: 31.9 cm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C</a:t>
            </a:r>
            <a:r>
              <a:rPr kumimoji="0" lang="en-GB" sz="1800" b="0" i="0" u="none" strike="noStrike" kern="0" cap="none" spc="0" normalizeH="0" baseline="-25000" noProof="0" dirty="0" smtClean="0">
                <a:ln>
                  <a:noFill/>
                </a:ln>
                <a:solidFill>
                  <a:sysClr val="windowText" lastClr="000000"/>
                </a:solidFill>
                <a:effectLst/>
                <a:uLnTx/>
                <a:uFillTx/>
              </a:rPr>
              <a:t>6</a:t>
            </a:r>
            <a:r>
              <a:rPr kumimoji="0" lang="en-GB" sz="1800" b="0" i="0" u="none" strike="noStrike" kern="0" cap="none" spc="0" normalizeH="0" baseline="0" noProof="0" dirty="0" smtClean="0">
                <a:ln>
                  <a:noFill/>
                </a:ln>
                <a:solidFill>
                  <a:sysClr val="windowText" lastClr="000000"/>
                </a:solidFill>
                <a:effectLst/>
                <a:uLnTx/>
                <a:uFillTx/>
              </a:rPr>
              <a:t>F</a:t>
            </a:r>
            <a:r>
              <a:rPr kumimoji="0" lang="en-GB" sz="1800" b="0" i="0" u="none" strike="noStrike" kern="0" cap="none" spc="0" normalizeH="0" baseline="-25000" noProof="0" dirty="0" smtClean="0">
                <a:ln>
                  <a:noFill/>
                </a:ln>
                <a:solidFill>
                  <a:sysClr val="windowText" lastClr="000000"/>
                </a:solidFill>
                <a:effectLst/>
                <a:uLnTx/>
                <a:uFillTx/>
              </a:rPr>
              <a:t>14</a:t>
            </a:r>
            <a:r>
              <a:rPr kumimoji="0" lang="en-GB" sz="1800" b="0" i="0" u="none" strike="noStrike" kern="0" cap="none" spc="0" normalizeH="0" baseline="0" noProof="0" dirty="0" smtClean="0">
                <a:ln>
                  <a:noFill/>
                </a:ln>
                <a:solidFill>
                  <a:sysClr val="windowText" lastClr="000000"/>
                </a:solidFill>
                <a:effectLst/>
                <a:uLnTx/>
                <a:uFillTx/>
              </a:rPr>
              <a:t> @ -20 </a:t>
            </a:r>
            <a:r>
              <a:rPr kumimoji="0" lang="en-GB" sz="1800" b="0" i="0" u="none" strike="noStrike" kern="0" cap="none" spc="0" normalizeH="0" baseline="0" noProof="0" dirty="0" smtClean="0">
                <a:ln>
                  <a:noFill/>
                </a:ln>
                <a:solidFill>
                  <a:sysClr val="windowText" lastClr="000000"/>
                </a:solidFill>
                <a:effectLst/>
                <a:uLnTx/>
                <a:uFillTx/>
                <a:sym typeface="Symbol"/>
              </a:rPr>
              <a:t>C </a:t>
            </a:r>
            <a:r>
              <a:rPr kumimoji="0" lang="en-GB" sz="1800" b="0" i="0" u="none" strike="noStrike" kern="0" cap="none" spc="0" normalizeH="0" baseline="0" noProof="0" dirty="0" smtClean="0">
                <a:ln>
                  <a:noFill/>
                </a:ln>
                <a:solidFill>
                  <a:sysClr val="windowText" lastClr="000000"/>
                </a:solidFill>
                <a:effectLst/>
                <a:uLnTx/>
                <a:uFillTx/>
              </a:rPr>
              <a:t>: 19.31 cm</a:t>
            </a:r>
          </a:p>
          <a:p>
            <a:pPr marL="0" marR="0" lvl="0" indent="0" defTabSz="914400" eaLnBrk="1" fontAlgn="auto" latinLnBrk="0" hangingPunct="1">
              <a:lnSpc>
                <a:spcPct val="100000"/>
              </a:lnSpc>
              <a:spcBef>
                <a:spcPts val="0"/>
              </a:spcBef>
              <a:spcAft>
                <a:spcPts val="0"/>
              </a:spcAft>
              <a:buClrTx/>
              <a:buSzTx/>
              <a:buFontTx/>
              <a:buNone/>
              <a:tabLst/>
              <a:defRPr/>
            </a:pPr>
            <a:r>
              <a:rPr lang="en-GB" sz="1800" kern="0" dirty="0" smtClean="0">
                <a:solidFill>
                  <a:sysClr val="windowText" lastClr="000000"/>
                </a:solidFill>
              </a:rPr>
              <a:t>C</a:t>
            </a:r>
            <a:r>
              <a:rPr lang="en-GB" sz="1800" kern="0" baseline="-25000" dirty="0" smtClean="0">
                <a:solidFill>
                  <a:sysClr val="windowText" lastClr="000000"/>
                </a:solidFill>
              </a:rPr>
              <a:t>3</a:t>
            </a:r>
            <a:r>
              <a:rPr lang="en-GB" sz="1800" kern="0" dirty="0" smtClean="0">
                <a:solidFill>
                  <a:sysClr val="windowText" lastClr="000000"/>
                </a:solidFill>
              </a:rPr>
              <a:t>F</a:t>
            </a:r>
            <a:r>
              <a:rPr lang="en-GB" sz="1800" kern="0" baseline="-25000" dirty="0" smtClean="0">
                <a:solidFill>
                  <a:sysClr val="windowText" lastClr="000000"/>
                </a:solidFill>
              </a:rPr>
              <a:t>8</a:t>
            </a:r>
            <a:r>
              <a:rPr lang="en-GB" sz="1800" kern="0" dirty="0" smtClean="0">
                <a:solidFill>
                  <a:sysClr val="windowText" lastClr="000000"/>
                </a:solidFill>
              </a:rPr>
              <a:t>(liquid) @ -20 </a:t>
            </a:r>
            <a:r>
              <a:rPr lang="en-GB" sz="1800" kern="0" dirty="0" smtClean="0">
                <a:solidFill>
                  <a:sysClr val="windowText" lastClr="000000"/>
                </a:solidFill>
                <a:sym typeface="Symbol"/>
              </a:rPr>
              <a:t>C </a:t>
            </a:r>
            <a:r>
              <a:rPr lang="en-GB" sz="1800" kern="0" dirty="0" smtClean="0">
                <a:solidFill>
                  <a:sysClr val="windowText" lastClr="000000"/>
                </a:solidFill>
              </a:rPr>
              <a:t>: 22.21 cm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smtClean="0">
                <a:ln>
                  <a:noFill/>
                </a:ln>
                <a:solidFill>
                  <a:sysClr val="windowText" lastClr="000000"/>
                </a:solidFill>
                <a:effectLst/>
                <a:uLnTx/>
                <a:uFillTx/>
              </a:rPr>
              <a:t>CO</a:t>
            </a:r>
            <a:r>
              <a:rPr kumimoji="0" lang="en-GB" sz="1800" b="0" i="0" u="none" strike="noStrike" kern="0" cap="none" spc="0" normalizeH="0" baseline="-25000" noProof="0" dirty="0" smtClean="0">
                <a:ln>
                  <a:noFill/>
                </a:ln>
                <a:solidFill>
                  <a:sysClr val="windowText" lastClr="000000"/>
                </a:solidFill>
                <a:effectLst/>
                <a:uLnTx/>
                <a:uFillTx/>
              </a:rPr>
              <a:t>2</a:t>
            </a:r>
            <a:r>
              <a:rPr kumimoji="0" lang="en-GB" sz="1800" b="0" i="0" u="none" strike="noStrike" kern="0" cap="none" spc="0" normalizeH="0" baseline="0" noProof="0" dirty="0" smtClean="0">
                <a:ln>
                  <a:noFill/>
                </a:ln>
                <a:solidFill>
                  <a:sysClr val="windowText" lastClr="000000"/>
                </a:solidFill>
                <a:effectLst/>
                <a:uLnTx/>
                <a:uFillTx/>
              </a:rPr>
              <a:t>(liquid) @ -20 </a:t>
            </a:r>
            <a:r>
              <a:rPr kumimoji="0" lang="en-GB" sz="1800" b="0" i="0" u="none" strike="noStrike" kern="0" cap="none" spc="0" normalizeH="0" baseline="0" noProof="0" dirty="0" smtClean="0">
                <a:ln>
                  <a:noFill/>
                </a:ln>
                <a:solidFill>
                  <a:sysClr val="windowText" lastClr="000000"/>
                </a:solidFill>
                <a:effectLst/>
                <a:uLnTx/>
                <a:uFillTx/>
                <a:sym typeface="Symbol"/>
              </a:rPr>
              <a:t>C</a:t>
            </a:r>
            <a:r>
              <a:rPr kumimoji="0" lang="en-GB" sz="1800" b="0" i="0" u="none" strike="noStrike" kern="0" cap="none" spc="0" normalizeH="0" baseline="0" noProof="0" dirty="0" smtClean="0">
                <a:ln>
                  <a:noFill/>
                </a:ln>
                <a:solidFill>
                  <a:sysClr val="windowText" lastClr="000000"/>
                </a:solidFill>
                <a:effectLst/>
                <a:uLnTx/>
                <a:uFillTx/>
              </a:rPr>
              <a:t>: 35.84 cm</a:t>
            </a:r>
          </a:p>
        </p:txBody>
      </p:sp>
      <p:sp>
        <p:nvSpPr>
          <p:cNvPr id="15" name="Left Brace 14"/>
          <p:cNvSpPr/>
          <p:nvPr/>
        </p:nvSpPr>
        <p:spPr bwMode="auto">
          <a:xfrm>
            <a:off x="5135523" y="2169023"/>
            <a:ext cx="195602" cy="2791165"/>
          </a:xfrm>
          <a:prstGeom prst="leftBrace">
            <a:avLst/>
          </a:prstGeom>
          <a:noFill/>
          <a:ln w="1905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Unicode MS" pitchFamily="34"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Problems Solved with Silicon Fusion Bonding</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4" name="TextBox 3"/>
          <p:cNvSpPr txBox="1"/>
          <p:nvPr/>
        </p:nvSpPr>
        <p:spPr>
          <a:xfrm>
            <a:off x="1279451" y="1260177"/>
            <a:ext cx="7347098" cy="338554"/>
          </a:xfrm>
          <a:prstGeom prst="rect">
            <a:avLst/>
          </a:prstGeom>
          <a:noFill/>
        </p:spPr>
        <p:txBody>
          <a:bodyPr wrap="square" rtlCol="0">
            <a:spAutoFit/>
          </a:bodyPr>
          <a:lstStyle/>
          <a:p>
            <a:pPr algn="ctr"/>
            <a:r>
              <a:rPr lang="en-US" sz="1600" b="1" dirty="0" smtClean="0"/>
              <a:t>Problem #1: surface roughness and polymer contamination after DRIE process</a:t>
            </a:r>
            <a:endParaRPr lang="en-US" sz="1600" b="1" dirty="0"/>
          </a:p>
        </p:txBody>
      </p:sp>
      <p:pic>
        <p:nvPicPr>
          <p:cNvPr id="113666" name="Picture 2"/>
          <p:cNvPicPr>
            <a:picLocks noChangeAspect="1" noChangeArrowheads="1"/>
          </p:cNvPicPr>
          <p:nvPr/>
        </p:nvPicPr>
        <p:blipFill>
          <a:blip r:embed="rId3" cstate="print"/>
          <a:srcRect/>
          <a:stretch>
            <a:fillRect/>
          </a:stretch>
        </p:blipFill>
        <p:spPr bwMode="auto">
          <a:xfrm>
            <a:off x="1062150" y="2456120"/>
            <a:ext cx="3379972" cy="2534979"/>
          </a:xfrm>
          <a:prstGeom prst="rect">
            <a:avLst/>
          </a:prstGeom>
          <a:noFill/>
          <a:ln w="9525">
            <a:noFill/>
            <a:miter lim="800000"/>
            <a:headEnd/>
            <a:tailEnd/>
          </a:ln>
        </p:spPr>
      </p:pic>
      <p:pic>
        <p:nvPicPr>
          <p:cNvPr id="113667" name="Picture 3"/>
          <p:cNvPicPr>
            <a:picLocks noChangeAspect="1" noChangeArrowheads="1"/>
          </p:cNvPicPr>
          <p:nvPr/>
        </p:nvPicPr>
        <p:blipFill>
          <a:blip r:embed="rId4" cstate="print"/>
          <a:srcRect/>
          <a:stretch>
            <a:fillRect/>
          </a:stretch>
        </p:blipFill>
        <p:spPr bwMode="auto">
          <a:xfrm>
            <a:off x="5404893" y="2445149"/>
            <a:ext cx="3356500" cy="2517375"/>
          </a:xfrm>
          <a:prstGeom prst="rect">
            <a:avLst/>
          </a:prstGeom>
          <a:noFill/>
          <a:ln w="9525">
            <a:noFill/>
            <a:miter lim="800000"/>
            <a:headEnd/>
            <a:tailEnd/>
          </a:ln>
        </p:spPr>
      </p:pic>
      <p:sp>
        <p:nvSpPr>
          <p:cNvPr id="7" name="TextBox 6"/>
          <p:cNvSpPr txBox="1"/>
          <p:nvPr/>
        </p:nvSpPr>
        <p:spPr>
          <a:xfrm>
            <a:off x="1633538" y="5305425"/>
            <a:ext cx="6638925" cy="338554"/>
          </a:xfrm>
          <a:prstGeom prst="rect">
            <a:avLst/>
          </a:prstGeom>
          <a:noFill/>
        </p:spPr>
        <p:txBody>
          <a:bodyPr wrap="square" rtlCol="0">
            <a:spAutoFit/>
          </a:bodyPr>
          <a:lstStyle/>
          <a:p>
            <a:pPr algn="ctr"/>
            <a:r>
              <a:rPr lang="en-US" sz="1600" b="1" dirty="0" smtClean="0"/>
              <a:t>Problem #2: bonding surface between channels too small</a:t>
            </a:r>
            <a:endParaRPr lang="en-US" sz="1600" b="1" dirty="0"/>
          </a:p>
        </p:txBody>
      </p:sp>
      <p:sp>
        <p:nvSpPr>
          <p:cNvPr id="8" name="Down Arrow 7"/>
          <p:cNvSpPr/>
          <p:nvPr/>
        </p:nvSpPr>
        <p:spPr bwMode="auto">
          <a:xfrm>
            <a:off x="4846675" y="1594882"/>
            <a:ext cx="212651" cy="287079"/>
          </a:xfrm>
          <a:prstGeom prst="downArrow">
            <a:avLst/>
          </a:prstGeom>
          <a:solidFill>
            <a:srgbClr val="FF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9" name="TextBox 8"/>
          <p:cNvSpPr txBox="1"/>
          <p:nvPr/>
        </p:nvSpPr>
        <p:spPr>
          <a:xfrm>
            <a:off x="3477853" y="1796906"/>
            <a:ext cx="2950295" cy="369332"/>
          </a:xfrm>
          <a:prstGeom prst="rect">
            <a:avLst/>
          </a:prstGeom>
          <a:noFill/>
        </p:spPr>
        <p:txBody>
          <a:bodyPr wrap="none" rtlCol="0">
            <a:spAutoFit/>
          </a:bodyPr>
          <a:lstStyle/>
          <a:p>
            <a:r>
              <a:rPr lang="en-US" sz="1800" dirty="0" smtClean="0">
                <a:solidFill>
                  <a:srgbClr val="0033CC"/>
                </a:solidFill>
              </a:rPr>
              <a:t>Enhanced cleaning procedure</a:t>
            </a:r>
            <a:endParaRPr lang="en-US" sz="1800" dirty="0">
              <a:solidFill>
                <a:srgbClr val="0033CC"/>
              </a:solidFill>
            </a:endParaRPr>
          </a:p>
        </p:txBody>
      </p:sp>
      <p:sp>
        <p:nvSpPr>
          <p:cNvPr id="10" name="TextBox 9"/>
          <p:cNvSpPr txBox="1"/>
          <p:nvPr/>
        </p:nvSpPr>
        <p:spPr>
          <a:xfrm>
            <a:off x="953745" y="2541174"/>
            <a:ext cx="3664786" cy="461665"/>
          </a:xfrm>
          <a:prstGeom prst="rect">
            <a:avLst/>
          </a:prstGeom>
          <a:solidFill>
            <a:schemeClr val="bg1"/>
          </a:solidFill>
        </p:spPr>
        <p:txBody>
          <a:bodyPr wrap="none" rtlCol="0">
            <a:spAutoFit/>
          </a:bodyPr>
          <a:lstStyle/>
          <a:p>
            <a:pPr algn="ctr"/>
            <a:r>
              <a:rPr lang="en-US" sz="1200" i="1" dirty="0" smtClean="0"/>
              <a:t>AFM </a:t>
            </a:r>
            <a:r>
              <a:rPr lang="en-US" sz="1200" i="1" dirty="0" smtClean="0"/>
              <a:t> Image </a:t>
            </a:r>
            <a:r>
              <a:rPr lang="en-US" sz="1200" i="1" dirty="0" smtClean="0"/>
              <a:t>of the surface BEFORE enhanced cleaning</a:t>
            </a:r>
          </a:p>
          <a:p>
            <a:pPr algn="ctr"/>
            <a:r>
              <a:rPr lang="en-US" sz="1200" i="1" dirty="0" smtClean="0"/>
              <a:t>(mean roughness ~ 10 nm)</a:t>
            </a:r>
            <a:endParaRPr lang="en-US" sz="1200" i="1" dirty="0"/>
          </a:p>
        </p:txBody>
      </p:sp>
      <p:sp>
        <p:nvSpPr>
          <p:cNvPr id="11" name="TextBox 10"/>
          <p:cNvSpPr txBox="1"/>
          <p:nvPr/>
        </p:nvSpPr>
        <p:spPr>
          <a:xfrm>
            <a:off x="5316623" y="2523453"/>
            <a:ext cx="3541803" cy="461665"/>
          </a:xfrm>
          <a:prstGeom prst="rect">
            <a:avLst/>
          </a:prstGeom>
          <a:solidFill>
            <a:schemeClr val="bg1"/>
          </a:solidFill>
        </p:spPr>
        <p:txBody>
          <a:bodyPr wrap="none" rtlCol="0">
            <a:spAutoFit/>
          </a:bodyPr>
          <a:lstStyle/>
          <a:p>
            <a:pPr algn="ctr"/>
            <a:r>
              <a:rPr lang="en-US" sz="1200" i="1" dirty="0" smtClean="0"/>
              <a:t>AFM  Image </a:t>
            </a:r>
            <a:r>
              <a:rPr lang="en-US" sz="1200" i="1" dirty="0" smtClean="0"/>
              <a:t>of the surface AFTER enhanced cleaning</a:t>
            </a:r>
          </a:p>
          <a:p>
            <a:pPr algn="ctr"/>
            <a:r>
              <a:rPr lang="en-US" sz="1200" i="1" dirty="0" smtClean="0"/>
              <a:t>(mean roughness &lt; </a:t>
            </a:r>
            <a:r>
              <a:rPr lang="en-US" sz="1200" i="1" dirty="0" smtClean="0"/>
              <a:t>0.7 </a:t>
            </a:r>
            <a:r>
              <a:rPr lang="en-US" sz="1200" i="1" dirty="0" smtClean="0"/>
              <a:t>nm)</a:t>
            </a:r>
            <a:endParaRPr lang="en-US" sz="1200" i="1" dirty="0"/>
          </a:p>
        </p:txBody>
      </p:sp>
      <p:sp>
        <p:nvSpPr>
          <p:cNvPr id="12" name="Down Arrow 11"/>
          <p:cNvSpPr/>
          <p:nvPr/>
        </p:nvSpPr>
        <p:spPr bwMode="auto">
          <a:xfrm>
            <a:off x="4846675" y="5595382"/>
            <a:ext cx="212651" cy="287079"/>
          </a:xfrm>
          <a:prstGeom prst="downArrow">
            <a:avLst/>
          </a:prstGeom>
          <a:solidFill>
            <a:srgbClr val="FF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3" name="TextBox 12"/>
          <p:cNvSpPr txBox="1"/>
          <p:nvPr/>
        </p:nvSpPr>
        <p:spPr>
          <a:xfrm>
            <a:off x="1003008" y="6035531"/>
            <a:ext cx="7899984" cy="369332"/>
          </a:xfrm>
          <a:prstGeom prst="rect">
            <a:avLst/>
          </a:prstGeom>
          <a:noFill/>
        </p:spPr>
        <p:txBody>
          <a:bodyPr wrap="none" rtlCol="0">
            <a:spAutoFit/>
          </a:bodyPr>
          <a:lstStyle/>
          <a:p>
            <a:pPr algn="ctr"/>
            <a:r>
              <a:rPr lang="en-US" sz="1800" dirty="0" smtClean="0">
                <a:solidFill>
                  <a:srgbClr val="0033CC"/>
                </a:solidFill>
              </a:rPr>
              <a:t>Modified design, wall thickness = 100 </a:t>
            </a:r>
            <a:r>
              <a:rPr lang="en-US" sz="1800" dirty="0" smtClean="0">
                <a:solidFill>
                  <a:srgbClr val="0033CC"/>
                </a:solidFill>
                <a:latin typeface="Symbol" pitchFamily="18" charset="2"/>
              </a:rPr>
              <a:t>m</a:t>
            </a:r>
            <a:r>
              <a:rPr lang="en-US" sz="1800" dirty="0" smtClean="0">
                <a:solidFill>
                  <a:srgbClr val="0033CC"/>
                </a:solidFill>
              </a:rPr>
              <a:t>m (used to be 25 </a:t>
            </a:r>
            <a:r>
              <a:rPr lang="en-US" sz="1800" dirty="0" smtClean="0">
                <a:solidFill>
                  <a:srgbClr val="0033CC"/>
                </a:solidFill>
                <a:latin typeface="Symbol" pitchFamily="18" charset="2"/>
              </a:rPr>
              <a:t>m</a:t>
            </a:r>
            <a:r>
              <a:rPr lang="en-US" sz="1800" dirty="0" smtClean="0">
                <a:solidFill>
                  <a:srgbClr val="0033CC"/>
                </a:solidFill>
              </a:rPr>
              <a:t>m for Anodic Bonding)</a:t>
            </a:r>
            <a:endParaRPr lang="en-US" sz="1800" dirty="0">
              <a:solidFill>
                <a:srgbClr val="0033CC"/>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First Successful DRIE + SFB Cooling Wafer</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pic>
        <p:nvPicPr>
          <p:cNvPr id="114690" name="Picture 2"/>
          <p:cNvPicPr>
            <a:picLocks noChangeAspect="1" noChangeArrowheads="1"/>
          </p:cNvPicPr>
          <p:nvPr/>
        </p:nvPicPr>
        <p:blipFill>
          <a:blip r:embed="rId3" cstate="print">
            <a:lum bright="39000"/>
          </a:blip>
          <a:srcRect l="13795" r="13795"/>
          <a:stretch>
            <a:fillRect/>
          </a:stretch>
        </p:blipFill>
        <p:spPr bwMode="auto">
          <a:xfrm>
            <a:off x="95739" y="1714500"/>
            <a:ext cx="3101706" cy="3200400"/>
          </a:xfrm>
          <a:prstGeom prst="rect">
            <a:avLst/>
          </a:prstGeom>
          <a:noFill/>
          <a:ln w="9525">
            <a:noFill/>
            <a:miter lim="800000"/>
            <a:headEnd/>
            <a:tailEnd/>
          </a:ln>
        </p:spPr>
      </p:pic>
      <p:pic>
        <p:nvPicPr>
          <p:cNvPr id="114691" name="Picture 3"/>
          <p:cNvPicPr>
            <a:picLocks noChangeAspect="1" noChangeArrowheads="1"/>
          </p:cNvPicPr>
          <p:nvPr/>
        </p:nvPicPr>
        <p:blipFill>
          <a:blip r:embed="rId4" cstate="print">
            <a:lum bright="4000"/>
          </a:blip>
          <a:srcRect l="13795" r="13795"/>
          <a:stretch>
            <a:fillRect/>
          </a:stretch>
        </p:blipFill>
        <p:spPr bwMode="auto">
          <a:xfrm>
            <a:off x="3396825" y="1716087"/>
            <a:ext cx="3101852" cy="3200400"/>
          </a:xfrm>
          <a:prstGeom prst="rect">
            <a:avLst/>
          </a:prstGeom>
          <a:noFill/>
          <a:ln w="9525">
            <a:noFill/>
            <a:miter lim="800000"/>
            <a:headEnd/>
            <a:tailEnd/>
          </a:ln>
        </p:spPr>
      </p:pic>
      <p:pic>
        <p:nvPicPr>
          <p:cNvPr id="114692" name="Picture 4"/>
          <p:cNvPicPr>
            <a:picLocks noChangeAspect="1" noChangeArrowheads="1"/>
          </p:cNvPicPr>
          <p:nvPr/>
        </p:nvPicPr>
        <p:blipFill>
          <a:blip r:embed="rId5" cstate="print">
            <a:lum bright="9000"/>
          </a:blip>
          <a:srcRect l="13795" r="13795"/>
          <a:stretch>
            <a:fillRect/>
          </a:stretch>
        </p:blipFill>
        <p:spPr bwMode="auto">
          <a:xfrm>
            <a:off x="6698058" y="1706562"/>
            <a:ext cx="3101902" cy="3200400"/>
          </a:xfrm>
          <a:prstGeom prst="rect">
            <a:avLst/>
          </a:prstGeom>
          <a:noFill/>
          <a:ln w="9525">
            <a:noFill/>
            <a:miter lim="800000"/>
            <a:headEnd/>
            <a:tailEnd/>
          </a:ln>
        </p:spPr>
      </p:pic>
      <p:sp>
        <p:nvSpPr>
          <p:cNvPr id="6" name="TextBox 5"/>
          <p:cNvSpPr txBox="1"/>
          <p:nvPr/>
        </p:nvSpPr>
        <p:spPr>
          <a:xfrm>
            <a:off x="161925" y="5019675"/>
            <a:ext cx="2971800" cy="923330"/>
          </a:xfrm>
          <a:prstGeom prst="rect">
            <a:avLst/>
          </a:prstGeom>
          <a:noFill/>
        </p:spPr>
        <p:txBody>
          <a:bodyPr wrap="square" rtlCol="0">
            <a:spAutoFit/>
          </a:bodyPr>
          <a:lstStyle/>
          <a:p>
            <a:r>
              <a:rPr lang="en-US" sz="1800" i="1" dirty="0" smtClean="0"/>
              <a:t>IR image of a DRIE + SFB wafer with standard cleaning process</a:t>
            </a:r>
            <a:endParaRPr lang="en-US" sz="1800" i="1" dirty="0"/>
          </a:p>
        </p:txBody>
      </p:sp>
      <p:sp>
        <p:nvSpPr>
          <p:cNvPr id="7" name="TextBox 6"/>
          <p:cNvSpPr txBox="1"/>
          <p:nvPr/>
        </p:nvSpPr>
        <p:spPr>
          <a:xfrm>
            <a:off x="3438525" y="5019675"/>
            <a:ext cx="2971800" cy="923330"/>
          </a:xfrm>
          <a:prstGeom prst="rect">
            <a:avLst/>
          </a:prstGeom>
          <a:noFill/>
        </p:spPr>
        <p:txBody>
          <a:bodyPr wrap="square" rtlCol="0">
            <a:spAutoFit/>
          </a:bodyPr>
          <a:lstStyle/>
          <a:p>
            <a:r>
              <a:rPr lang="en-US" sz="1800" i="1" dirty="0" smtClean="0"/>
              <a:t>IR image of a DRIE + SFB wafer with enhanced cleaning process</a:t>
            </a:r>
            <a:endParaRPr lang="en-US" sz="1800" i="1" dirty="0"/>
          </a:p>
        </p:txBody>
      </p:sp>
      <p:sp>
        <p:nvSpPr>
          <p:cNvPr id="8" name="TextBox 7"/>
          <p:cNvSpPr txBox="1"/>
          <p:nvPr/>
        </p:nvSpPr>
        <p:spPr>
          <a:xfrm>
            <a:off x="6753225" y="5019675"/>
            <a:ext cx="2971800" cy="923330"/>
          </a:xfrm>
          <a:prstGeom prst="rect">
            <a:avLst/>
          </a:prstGeom>
          <a:noFill/>
        </p:spPr>
        <p:txBody>
          <a:bodyPr wrap="square" rtlCol="0">
            <a:spAutoFit/>
          </a:bodyPr>
          <a:lstStyle/>
          <a:p>
            <a:r>
              <a:rPr lang="en-US" sz="1800" i="1" dirty="0" smtClean="0"/>
              <a:t>IR image of a DRIE + SFB wafer with enhanced cleaning process + thermal annealing</a:t>
            </a:r>
            <a:endParaRPr lang="en-US" sz="1800"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Expected X</a:t>
            </a:r>
            <a:r>
              <a:rPr lang="en-US" sz="2800" b="1" kern="0" baseline="-25000" dirty="0" smtClean="0">
                <a:solidFill>
                  <a:srgbClr val="FF0000"/>
                </a:solidFill>
              </a:rPr>
              <a:t>0</a:t>
            </a:r>
            <a:r>
              <a:rPr lang="en-US" sz="2800" b="1" u="sng" kern="0" dirty="0" smtClean="0">
                <a:solidFill>
                  <a:srgbClr val="FF0000"/>
                </a:solidFill>
              </a:rPr>
              <a:t> Impact for the SFB Design</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29" name="Rectangle 28"/>
          <p:cNvSpPr/>
          <p:nvPr/>
        </p:nvSpPr>
        <p:spPr bwMode="auto">
          <a:xfrm>
            <a:off x="2138889" y="1944755"/>
            <a:ext cx="4495800" cy="103188"/>
          </a:xfrm>
          <a:prstGeom prst="rect">
            <a:avLst/>
          </a:prstGeom>
          <a:solidFill>
            <a:srgbClr val="FFFF99"/>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0" name="Rectangle 29"/>
          <p:cNvSpPr/>
          <p:nvPr/>
        </p:nvSpPr>
        <p:spPr bwMode="auto">
          <a:xfrm>
            <a:off x="2138889" y="2047943"/>
            <a:ext cx="4495800" cy="354012"/>
          </a:xfrm>
          <a:prstGeom prst="rect">
            <a:avLst/>
          </a:prstGeom>
          <a:solidFill>
            <a:srgbClr val="FFFF99"/>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1" name="Rectangle 30"/>
          <p:cNvSpPr/>
          <p:nvPr/>
        </p:nvSpPr>
        <p:spPr bwMode="auto">
          <a:xfrm>
            <a:off x="25198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2" name="TextBox 51"/>
          <p:cNvSpPr txBox="1">
            <a:spLocks noChangeArrowheads="1"/>
          </p:cNvSpPr>
          <p:nvPr/>
        </p:nvSpPr>
        <p:spPr bwMode="auto">
          <a:xfrm>
            <a:off x="2102446" y="2062037"/>
            <a:ext cx="481717" cy="369332"/>
          </a:xfrm>
          <a:prstGeom prst="rect">
            <a:avLst/>
          </a:prstGeom>
          <a:noFill/>
          <a:ln w="9525">
            <a:noFill/>
            <a:miter lim="800000"/>
            <a:headEnd/>
            <a:tailEnd/>
          </a:ln>
        </p:spPr>
        <p:txBody>
          <a:bodyPr wrap="square">
            <a:spAutoFit/>
          </a:bodyPr>
          <a:lstStyle/>
          <a:p>
            <a:r>
              <a:rPr lang="en-US" sz="1800" dirty="0">
                <a:latin typeface="Arial Unicode MS" pitchFamily="34" charset="-128"/>
                <a:ea typeface="Arial Unicode MS" pitchFamily="34" charset="-128"/>
                <a:cs typeface="Arial Unicode MS" pitchFamily="34" charset="-128"/>
              </a:rPr>
              <a:t>Si</a:t>
            </a:r>
          </a:p>
        </p:txBody>
      </p:sp>
      <p:sp>
        <p:nvSpPr>
          <p:cNvPr id="33" name="Rectangle 32"/>
          <p:cNvSpPr/>
          <p:nvPr/>
        </p:nvSpPr>
        <p:spPr bwMode="auto">
          <a:xfrm>
            <a:off x="30532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4" name="Rectangle 33"/>
          <p:cNvSpPr/>
          <p:nvPr/>
        </p:nvSpPr>
        <p:spPr bwMode="auto">
          <a:xfrm>
            <a:off x="35104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5" name="Rectangle 34"/>
          <p:cNvSpPr/>
          <p:nvPr/>
        </p:nvSpPr>
        <p:spPr bwMode="auto">
          <a:xfrm>
            <a:off x="39676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6" name="Rectangle 35"/>
          <p:cNvSpPr/>
          <p:nvPr/>
        </p:nvSpPr>
        <p:spPr bwMode="auto">
          <a:xfrm>
            <a:off x="45010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7" name="Rectangle 36"/>
          <p:cNvSpPr/>
          <p:nvPr/>
        </p:nvSpPr>
        <p:spPr bwMode="auto">
          <a:xfrm>
            <a:off x="49582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8" name="Rectangle 37"/>
          <p:cNvSpPr/>
          <p:nvPr/>
        </p:nvSpPr>
        <p:spPr bwMode="auto">
          <a:xfrm>
            <a:off x="54154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9" name="Rectangle 38"/>
          <p:cNvSpPr/>
          <p:nvPr/>
        </p:nvSpPr>
        <p:spPr bwMode="auto">
          <a:xfrm>
            <a:off x="5872689" y="2047943"/>
            <a:ext cx="228600" cy="201612"/>
          </a:xfrm>
          <a:prstGeom prst="rect">
            <a:avLst/>
          </a:prstGeom>
          <a:solidFill>
            <a:sysClr val="window" lastClr="FFFFFF"/>
          </a:solidFill>
          <a:ln w="25400" cap="flat" cmpd="sng" algn="ctr">
            <a:solidFill>
              <a:srgbClr val="CEB966">
                <a:shade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cxnSp>
        <p:nvCxnSpPr>
          <p:cNvPr id="40" name="Straight Arrow Connector 39"/>
          <p:cNvCxnSpPr/>
          <p:nvPr/>
        </p:nvCxnSpPr>
        <p:spPr bwMode="auto">
          <a:xfrm rot="5400000">
            <a:off x="6483877" y="2173355"/>
            <a:ext cx="457200" cy="3175"/>
          </a:xfrm>
          <a:prstGeom prst="straightConnector1">
            <a:avLst/>
          </a:prstGeom>
          <a:noFill/>
          <a:ln w="9525" cap="flat" cmpd="sng" algn="ctr">
            <a:solidFill>
              <a:sysClr val="windowText" lastClr="000000"/>
            </a:solidFill>
            <a:prstDash val="solid"/>
            <a:headEnd type="arrow"/>
            <a:tailEnd type="arrow"/>
          </a:ln>
          <a:effectLst/>
        </p:spPr>
      </p:cxnSp>
      <p:sp>
        <p:nvSpPr>
          <p:cNvPr id="41" name="TextBox 40"/>
          <p:cNvSpPr txBox="1"/>
          <p:nvPr/>
        </p:nvSpPr>
        <p:spPr bwMode="auto">
          <a:xfrm>
            <a:off x="6863288" y="2020955"/>
            <a:ext cx="2081917" cy="307777"/>
          </a:xfrm>
          <a:prstGeom prst="rect">
            <a:avLst/>
          </a:prstGeom>
          <a:solidFill>
            <a:sysClr val="window" lastClr="FFFFFF"/>
          </a:solidFill>
          <a:ln>
            <a:solidFill>
              <a:srgbClr val="FF0000"/>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ysClr val="windowText" lastClr="000000"/>
                </a:solidFill>
                <a:effectLst/>
                <a:uLnTx/>
                <a:uFillTx/>
                <a:latin typeface="Lucida Sans"/>
              </a:rPr>
              <a:t>Thickness =150 </a:t>
            </a:r>
            <a:r>
              <a:rPr kumimoji="0" lang="el-GR" sz="1400" b="0" i="0" u="none" strike="noStrike" kern="0" cap="none" spc="0" normalizeH="0" baseline="0" noProof="0" dirty="0">
                <a:ln>
                  <a:noFill/>
                </a:ln>
                <a:solidFill>
                  <a:sysClr val="windowText" lastClr="000000"/>
                </a:solidFill>
                <a:effectLst/>
                <a:uLnTx/>
                <a:uFillTx/>
                <a:latin typeface="Arial"/>
                <a:cs typeface="Times New Roman"/>
              </a:rPr>
              <a:t>μ</a:t>
            </a:r>
            <a:r>
              <a:rPr kumimoji="0" lang="en-US" sz="1400" b="0" i="0" u="none" strike="noStrike" kern="0" cap="none" spc="0" normalizeH="0" baseline="0" noProof="0" dirty="0" smtClean="0">
                <a:ln>
                  <a:noFill/>
                </a:ln>
                <a:solidFill>
                  <a:sysClr val="windowText" lastClr="000000"/>
                </a:solidFill>
                <a:effectLst/>
                <a:uLnTx/>
                <a:uFillTx/>
                <a:latin typeface="Lucida Sans"/>
                <a:cs typeface="Times New Roman"/>
              </a:rPr>
              <a:t>m</a:t>
            </a:r>
            <a:endParaRPr kumimoji="0" lang="en-US" sz="1400" b="0" i="0" u="none" strike="noStrike" kern="0" cap="none" spc="0" normalizeH="0" baseline="0" noProof="0" dirty="0">
              <a:ln>
                <a:noFill/>
              </a:ln>
              <a:solidFill>
                <a:sysClr val="windowText" lastClr="000000"/>
              </a:solidFill>
              <a:effectLst/>
              <a:uLnTx/>
              <a:uFillTx/>
              <a:latin typeface="Lucida Sans"/>
            </a:endParaRPr>
          </a:p>
        </p:txBody>
      </p:sp>
      <p:sp>
        <p:nvSpPr>
          <p:cNvPr id="42" name="TextBox 41"/>
          <p:cNvSpPr txBox="1"/>
          <p:nvPr/>
        </p:nvSpPr>
        <p:spPr bwMode="auto">
          <a:xfrm>
            <a:off x="6863289" y="1312626"/>
            <a:ext cx="2058064" cy="523220"/>
          </a:xfrm>
          <a:prstGeom prst="rect">
            <a:avLst/>
          </a:prstGeom>
          <a:solidFill>
            <a:sysClr val="window" lastClr="FFFFFF"/>
          </a:solidFill>
          <a:ln>
            <a:solidFill>
              <a:srgbClr val="FF0000"/>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ysClr val="windowText" lastClr="000000"/>
                </a:solidFill>
                <a:effectLst/>
                <a:uLnTx/>
                <a:uFillTx/>
                <a:latin typeface="Lucida Sans"/>
              </a:rPr>
              <a:t>Channels: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ysClr val="windowText" lastClr="000000"/>
                </a:solidFill>
                <a:effectLst/>
                <a:uLnTx/>
                <a:uFillTx/>
                <a:latin typeface="Lucida Sans"/>
              </a:rPr>
              <a:t>100 </a:t>
            </a:r>
            <a:r>
              <a:rPr kumimoji="0" lang="en-US" sz="1400" b="0" i="0" u="none" strike="noStrike" kern="0" cap="none" spc="0" normalizeH="0" baseline="0" noProof="0" dirty="0">
                <a:ln>
                  <a:noFill/>
                </a:ln>
                <a:solidFill>
                  <a:sysClr val="windowText" lastClr="000000"/>
                </a:solidFill>
                <a:effectLst/>
                <a:uLnTx/>
                <a:uFillTx/>
                <a:latin typeface="Lucida Sans"/>
              </a:rPr>
              <a:t>x 100 </a:t>
            </a:r>
            <a:r>
              <a:rPr kumimoji="0" lang="el-GR" sz="1400" b="0" i="0" u="none" strike="noStrike" kern="0" cap="none" spc="0" normalizeH="0" baseline="0" noProof="0" dirty="0">
                <a:ln>
                  <a:noFill/>
                </a:ln>
                <a:solidFill>
                  <a:sysClr val="windowText" lastClr="000000"/>
                </a:solidFill>
                <a:effectLst/>
                <a:uLnTx/>
                <a:uFillTx/>
                <a:latin typeface="Arial"/>
                <a:cs typeface="Times New Roman"/>
              </a:rPr>
              <a:t>μ</a:t>
            </a:r>
            <a:r>
              <a:rPr kumimoji="0" lang="en-US" sz="1400" b="0" i="0" u="none" strike="noStrike" kern="0" cap="none" spc="0" normalizeH="0" baseline="0" noProof="0" dirty="0">
                <a:ln>
                  <a:noFill/>
                </a:ln>
                <a:solidFill>
                  <a:sysClr val="windowText" lastClr="000000"/>
                </a:solidFill>
                <a:effectLst/>
                <a:uLnTx/>
                <a:uFillTx/>
                <a:latin typeface="Lucida Sans"/>
                <a:cs typeface="Times New Roman"/>
              </a:rPr>
              <a:t>m or less</a:t>
            </a:r>
          </a:p>
        </p:txBody>
      </p:sp>
      <p:sp>
        <p:nvSpPr>
          <p:cNvPr id="43" name="Rectangle 8"/>
          <p:cNvSpPr>
            <a:spLocks noChangeArrowheads="1"/>
          </p:cNvSpPr>
          <p:nvPr/>
        </p:nvSpPr>
        <p:spPr bwMode="auto">
          <a:xfrm>
            <a:off x="2138889" y="1532005"/>
            <a:ext cx="4495800" cy="412750"/>
          </a:xfrm>
          <a:prstGeom prst="rect">
            <a:avLst/>
          </a:prstGeom>
          <a:solidFill>
            <a:srgbClr val="FF6600"/>
          </a:solidFill>
          <a:ln w="11176">
            <a:solidFill>
              <a:srgbClr val="000000"/>
            </a:solidFill>
            <a:miter lim="800000"/>
            <a:headEnd/>
            <a:tailEnd/>
          </a:ln>
        </p:spPr>
        <p:txBody>
          <a:bodyPr/>
          <a:lstStyle/>
          <a:p>
            <a:endParaRPr lang="en-US">
              <a:latin typeface="Calibri" pitchFamily="34" charset="0"/>
            </a:endParaRPr>
          </a:p>
        </p:txBody>
      </p:sp>
      <p:cxnSp>
        <p:nvCxnSpPr>
          <p:cNvPr id="44" name="Straight Arrow Connector 43"/>
          <p:cNvCxnSpPr>
            <a:stCxn id="42" idx="1"/>
            <a:endCxn id="39" idx="0"/>
          </p:cNvCxnSpPr>
          <p:nvPr/>
        </p:nvCxnSpPr>
        <p:spPr bwMode="auto">
          <a:xfrm rot="10800000" flipV="1">
            <a:off x="5986989" y="1574235"/>
            <a:ext cx="876300" cy="473707"/>
          </a:xfrm>
          <a:prstGeom prst="straightConnector1">
            <a:avLst/>
          </a:prstGeom>
          <a:noFill/>
          <a:ln w="9525" cap="flat" cmpd="sng" algn="ctr">
            <a:solidFill>
              <a:srgbClr val="FF0000"/>
            </a:solidFill>
            <a:prstDash val="solid"/>
            <a:headEnd type="oval" w="med" len="med"/>
            <a:tailEnd type="stealth" w="med" len="med"/>
          </a:ln>
          <a:effectLst/>
        </p:spPr>
      </p:cxnSp>
      <p:sp>
        <p:nvSpPr>
          <p:cNvPr id="45" name="Rectangle 38"/>
          <p:cNvSpPr>
            <a:spLocks noChangeArrowheads="1"/>
          </p:cNvSpPr>
          <p:nvPr/>
        </p:nvSpPr>
        <p:spPr bwMode="auto">
          <a:xfrm>
            <a:off x="3075170" y="1554272"/>
            <a:ext cx="2759075" cy="338137"/>
          </a:xfrm>
          <a:prstGeom prst="rect">
            <a:avLst/>
          </a:prstGeom>
          <a:noFill/>
          <a:ln w="9525">
            <a:noFill/>
            <a:miter lim="800000"/>
            <a:headEnd/>
            <a:tailEnd/>
          </a:ln>
        </p:spPr>
        <p:txBody>
          <a:bodyPr lIns="0" tIns="0" rIns="0" bIns="0">
            <a:spAutoFit/>
          </a:bodyPr>
          <a:lstStyle/>
          <a:p>
            <a:pPr algn="ctr"/>
            <a:r>
              <a:rPr lang="en-US" sz="2200" dirty="0">
                <a:latin typeface="Times New Roman" pitchFamily="18" charset="0"/>
              </a:rPr>
              <a:t>Readout chip</a:t>
            </a:r>
            <a:endParaRPr lang="en-US" sz="2400" dirty="0">
              <a:latin typeface="Times New Roman" pitchFamily="18" charset="0"/>
            </a:endParaRPr>
          </a:p>
        </p:txBody>
      </p:sp>
      <p:sp>
        <p:nvSpPr>
          <p:cNvPr id="46" name="TextBox 45"/>
          <p:cNvSpPr txBox="1"/>
          <p:nvPr/>
        </p:nvSpPr>
        <p:spPr>
          <a:xfrm>
            <a:off x="538689" y="5907155"/>
            <a:ext cx="8610600" cy="369888"/>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Lucida Sans"/>
              </a:rPr>
              <a:t>%X0 = 0,1 % </a:t>
            </a:r>
            <a:r>
              <a:rPr kumimoji="0" lang="en-US" sz="1800" b="0" i="0" u="none" strike="noStrike" kern="0" cap="none" spc="0" normalizeH="0" baseline="0" noProof="0" dirty="0">
                <a:ln>
                  <a:noFill/>
                </a:ln>
                <a:solidFill>
                  <a:sysClr val="windowText" lastClr="000000"/>
                </a:solidFill>
                <a:effectLst/>
                <a:uLnTx/>
                <a:uFillTx/>
                <a:latin typeface="Lucida Sans"/>
                <a:cs typeface="Times New Roman"/>
              </a:rPr>
              <a:t>÷ 0,12 % (with 150 </a:t>
            </a:r>
            <a:r>
              <a:rPr kumimoji="0" lang="el-GR" sz="1800" b="0" i="0" u="none" strike="noStrike" kern="0" cap="none" spc="0" normalizeH="0" baseline="0" noProof="0" dirty="0">
                <a:ln>
                  <a:noFill/>
                </a:ln>
                <a:solidFill>
                  <a:sysClr val="windowText" lastClr="000000"/>
                </a:solidFill>
                <a:effectLst/>
                <a:uLnTx/>
                <a:uFillTx/>
                <a:latin typeface="Arial"/>
                <a:cs typeface="Times New Roman"/>
              </a:rPr>
              <a:t>μ</a:t>
            </a:r>
            <a:r>
              <a:rPr kumimoji="0" lang="en-US" sz="1800" b="0" i="0" u="none" strike="noStrike" kern="0" cap="none" spc="0" normalizeH="0" baseline="0" noProof="0" dirty="0">
                <a:ln>
                  <a:noFill/>
                </a:ln>
                <a:solidFill>
                  <a:sysClr val="windowText" lastClr="000000"/>
                </a:solidFill>
                <a:effectLst/>
                <a:uLnTx/>
                <a:uFillTx/>
                <a:latin typeface="Lucida Sans"/>
                <a:cs typeface="Times New Roman"/>
              </a:rPr>
              <a:t>m of Si and channels of 100x100 </a:t>
            </a:r>
            <a:r>
              <a:rPr kumimoji="0" lang="el-GR" sz="1800" b="0" i="0" u="none" strike="noStrike" kern="0" cap="none" spc="0" normalizeH="0" baseline="0" noProof="0" dirty="0">
                <a:ln>
                  <a:noFill/>
                </a:ln>
                <a:solidFill>
                  <a:sysClr val="windowText" lastClr="000000"/>
                </a:solidFill>
                <a:effectLst/>
                <a:uLnTx/>
                <a:uFillTx/>
                <a:cs typeface="Times New Roman"/>
              </a:rPr>
              <a:t>μ</a:t>
            </a:r>
            <a:r>
              <a:rPr kumimoji="0" lang="en-US" sz="1800" b="0" i="0" u="none" strike="noStrike" kern="0" cap="none" spc="0" normalizeH="0" baseline="0" noProof="0" dirty="0">
                <a:ln>
                  <a:noFill/>
                </a:ln>
                <a:solidFill>
                  <a:sysClr val="windowText" lastClr="000000"/>
                </a:solidFill>
                <a:effectLst/>
                <a:uLnTx/>
                <a:uFillTx/>
                <a:cs typeface="Times New Roman"/>
              </a:rPr>
              <a:t>m</a:t>
            </a:r>
            <a:r>
              <a:rPr kumimoji="0" lang="en-US" sz="1800" b="0" i="0" u="none" strike="noStrike" kern="0" cap="none" spc="0" normalizeH="0" baseline="0" noProof="0" dirty="0">
                <a:ln>
                  <a:noFill/>
                </a:ln>
                <a:solidFill>
                  <a:sysClr val="windowText" lastClr="000000"/>
                </a:solidFill>
                <a:effectLst/>
                <a:uLnTx/>
                <a:uFillTx/>
                <a:latin typeface="Lucida Sans"/>
                <a:cs typeface="Times New Roman"/>
              </a:rPr>
              <a:t>)</a:t>
            </a:r>
            <a:r>
              <a:rPr kumimoji="0" lang="en-US" sz="1800" b="0" i="0" u="none" strike="noStrike" kern="0" cap="none" spc="0" normalizeH="0" baseline="0" noProof="0" dirty="0">
                <a:ln>
                  <a:noFill/>
                </a:ln>
                <a:solidFill>
                  <a:sysClr val="windowText" lastClr="000000"/>
                </a:solidFill>
                <a:effectLst/>
                <a:uLnTx/>
                <a:uFillTx/>
                <a:latin typeface="Lucida Sans"/>
              </a:rPr>
              <a:t> </a:t>
            </a:r>
          </a:p>
        </p:txBody>
      </p:sp>
      <p:pic>
        <p:nvPicPr>
          <p:cNvPr id="47" name="Picture 29"/>
          <p:cNvPicPr>
            <a:picLocks noChangeAspect="1" noChangeArrowheads="1"/>
          </p:cNvPicPr>
          <p:nvPr/>
        </p:nvPicPr>
        <p:blipFill>
          <a:blip r:embed="rId3" cstate="print"/>
          <a:srcRect/>
          <a:stretch>
            <a:fillRect/>
          </a:stretch>
        </p:blipFill>
        <p:spPr bwMode="auto">
          <a:xfrm>
            <a:off x="1148289" y="2630555"/>
            <a:ext cx="7543800" cy="3067050"/>
          </a:xfrm>
          <a:prstGeom prst="rect">
            <a:avLst/>
          </a:prstGeom>
          <a:noFill/>
          <a:ln w="9525">
            <a:noFill/>
            <a:miter lim="800000"/>
            <a:headEnd/>
            <a:tailEnd/>
          </a:ln>
        </p:spPr>
      </p:pic>
      <p:sp>
        <p:nvSpPr>
          <p:cNvPr id="48" name="Rectangle 8"/>
          <p:cNvSpPr>
            <a:spLocks noChangeArrowheads="1"/>
          </p:cNvSpPr>
          <p:nvPr/>
        </p:nvSpPr>
        <p:spPr bwMode="auto">
          <a:xfrm>
            <a:off x="1834089" y="1563755"/>
            <a:ext cx="304800" cy="412750"/>
          </a:xfrm>
          <a:prstGeom prst="rect">
            <a:avLst/>
          </a:prstGeom>
          <a:noFill/>
          <a:ln w="19050">
            <a:solidFill>
              <a:srgbClr val="69676D"/>
            </a:solidFill>
            <a:prstDash val="dash"/>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itchFamily="34" charset="0"/>
            </a:endParaRPr>
          </a:p>
        </p:txBody>
      </p:sp>
      <p:sp>
        <p:nvSpPr>
          <p:cNvPr id="49" name="Rectangle 8"/>
          <p:cNvSpPr>
            <a:spLocks noChangeArrowheads="1"/>
          </p:cNvSpPr>
          <p:nvPr/>
        </p:nvSpPr>
        <p:spPr bwMode="auto">
          <a:xfrm>
            <a:off x="1834089" y="1989205"/>
            <a:ext cx="304800" cy="412750"/>
          </a:xfrm>
          <a:prstGeom prst="rect">
            <a:avLst/>
          </a:prstGeom>
          <a:noFill/>
          <a:ln w="19050">
            <a:solidFill>
              <a:srgbClr val="69676D"/>
            </a:solidFill>
            <a:prstDash val="dash"/>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itchFamily="34" charset="0"/>
            </a:endParaRPr>
          </a:p>
        </p:txBody>
      </p:sp>
      <p:cxnSp>
        <p:nvCxnSpPr>
          <p:cNvPr id="50" name="Straight Connector 49"/>
          <p:cNvCxnSpPr/>
          <p:nvPr/>
        </p:nvCxnSpPr>
        <p:spPr>
          <a:xfrm rot="5400000">
            <a:off x="1224489" y="1868555"/>
            <a:ext cx="1219200" cy="0"/>
          </a:xfrm>
          <a:prstGeom prst="line">
            <a:avLst/>
          </a:prstGeom>
          <a:noFill/>
          <a:ln w="9525" cap="flat" cmpd="sng" algn="ctr">
            <a:solidFill>
              <a:sysClr val="windowText" lastClr="000000"/>
            </a:solidFill>
            <a:prstDash val="lgDashDot"/>
          </a:ln>
          <a:effectLst/>
        </p:spPr>
      </p:cxnSp>
      <p:cxnSp>
        <p:nvCxnSpPr>
          <p:cNvPr id="51" name="Straight Connector 50"/>
          <p:cNvCxnSpPr/>
          <p:nvPr/>
        </p:nvCxnSpPr>
        <p:spPr>
          <a:xfrm rot="5400000" flipH="1" flipV="1">
            <a:off x="6444189" y="1373255"/>
            <a:ext cx="381000" cy="0"/>
          </a:xfrm>
          <a:prstGeom prst="line">
            <a:avLst/>
          </a:prstGeom>
          <a:noFill/>
          <a:ln w="9525" cap="flat" cmpd="sng" algn="ctr">
            <a:solidFill>
              <a:srgbClr val="CEB966">
                <a:shade val="48000"/>
                <a:satMod val="110000"/>
              </a:srgbClr>
            </a:solidFill>
            <a:prstDash val="solid"/>
          </a:ln>
          <a:effectLst/>
        </p:spPr>
      </p:cxnSp>
      <p:sp>
        <p:nvSpPr>
          <p:cNvPr id="28" name="Rectangle 27"/>
          <p:cNvSpPr/>
          <p:nvPr/>
        </p:nvSpPr>
        <p:spPr bwMode="auto">
          <a:xfrm>
            <a:off x="7354943" y="3745063"/>
            <a:ext cx="421420" cy="151075"/>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pitchFamily="34" charset="0"/>
                <a:cs typeface="Arial" pitchFamily="34" charset="0"/>
              </a:rPr>
              <a:t>C6F14</a:t>
            </a:r>
            <a:endParaRPr kumimoji="0" lang="en-US" sz="1000" b="1" i="0" u="none" strike="noStrike" cap="none" normalizeH="0" baseline="0" dirty="0" smtClean="0">
              <a:ln>
                <a:noFill/>
              </a:ln>
              <a:solidFill>
                <a:schemeClr val="tx1"/>
              </a:solidFill>
              <a:effectLst/>
              <a:latin typeface="Arial" pitchFamily="34" charset="0"/>
              <a:cs typeface="Arial" pitchFamily="34" charset="0"/>
            </a:endParaRPr>
          </a:p>
        </p:txBody>
      </p:sp>
      <p:sp>
        <p:nvSpPr>
          <p:cNvPr id="54" name="TextBox 53"/>
          <p:cNvSpPr txBox="1"/>
          <p:nvPr/>
        </p:nvSpPr>
        <p:spPr>
          <a:xfrm>
            <a:off x="5208090" y="2717803"/>
            <a:ext cx="779228" cy="307777"/>
          </a:xfrm>
          <a:prstGeom prst="rect">
            <a:avLst/>
          </a:prstGeom>
          <a:solidFill>
            <a:schemeClr val="bg1"/>
          </a:solidFill>
        </p:spPr>
        <p:txBody>
          <a:bodyPr wrap="square" lIns="0" tIns="0" rIns="0" bIns="0" rtlCol="0" anchor="ctr" anchorCtr="0">
            <a:spAutoFit/>
          </a:bodyPr>
          <a:lstStyle/>
          <a:p>
            <a:r>
              <a:rPr lang="en-US" sz="2000" b="1" dirty="0" smtClean="0">
                <a:solidFill>
                  <a:schemeClr val="tx1">
                    <a:lumMod val="85000"/>
                    <a:lumOff val="15000"/>
                  </a:schemeClr>
                </a:solidFill>
                <a:cs typeface="Times New Roman" pitchFamily="18" charset="0"/>
              </a:rPr>
              <a:t>C6F14</a:t>
            </a:r>
            <a:endParaRPr lang="en-US" sz="2000" b="1" dirty="0">
              <a:solidFill>
                <a:schemeClr val="tx1">
                  <a:lumMod val="85000"/>
                  <a:lumOff val="15000"/>
                </a:schemeClr>
              </a:solidFill>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noChangeArrowheads="1"/>
          </p:cNvPicPr>
          <p:nvPr/>
        </p:nvPicPr>
        <p:blipFill>
          <a:blip r:embed="rId3" cstate="print"/>
          <a:srcRect/>
          <a:stretch>
            <a:fillRect/>
          </a:stretch>
        </p:blipFill>
        <p:spPr bwMode="auto">
          <a:xfrm>
            <a:off x="5178056" y="3690644"/>
            <a:ext cx="3838003" cy="2874710"/>
          </a:xfrm>
          <a:prstGeom prst="rect">
            <a:avLst/>
          </a:prstGeom>
          <a:noFill/>
          <a:ln w="9525">
            <a:noFill/>
            <a:miter lim="800000"/>
            <a:headEnd/>
            <a:tailEnd/>
          </a:ln>
        </p:spPr>
      </p:pic>
      <p:grpSp>
        <p:nvGrpSpPr>
          <p:cNvPr id="16" name="Group 15"/>
          <p:cNvGrpSpPr/>
          <p:nvPr/>
        </p:nvGrpSpPr>
        <p:grpSpPr>
          <a:xfrm>
            <a:off x="830537" y="2038346"/>
            <a:ext cx="3564628" cy="2399746"/>
            <a:chOff x="5695144" y="2199284"/>
            <a:chExt cx="3564628" cy="2399746"/>
          </a:xfrm>
        </p:grpSpPr>
        <p:pic>
          <p:nvPicPr>
            <p:cNvPr id="9" name="Picture 8"/>
            <p:cNvPicPr>
              <a:picLocks noChangeAspect="1"/>
            </p:cNvPicPr>
            <p:nvPr/>
          </p:nvPicPr>
          <p:blipFill>
            <a:blip r:embed="rId4" cstate="print"/>
            <a:stretch>
              <a:fillRect/>
            </a:stretch>
          </p:blipFill>
          <p:spPr>
            <a:xfrm>
              <a:off x="5695144" y="2249530"/>
              <a:ext cx="2627842" cy="2349500"/>
            </a:xfrm>
            <a:prstGeom prst="rect">
              <a:avLst/>
            </a:prstGeom>
          </p:spPr>
        </p:pic>
        <p:sp>
          <p:nvSpPr>
            <p:cNvPr id="11" name="TextBox 10"/>
            <p:cNvSpPr txBox="1"/>
            <p:nvPr/>
          </p:nvSpPr>
          <p:spPr>
            <a:xfrm>
              <a:off x="7009065" y="4229698"/>
              <a:ext cx="2077813" cy="33855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1600" dirty="0" smtClean="0"/>
                <a:t>Channels 100 µm deep</a:t>
              </a:r>
              <a:endParaRPr lang="en-US" sz="1600" dirty="0"/>
            </a:p>
          </p:txBody>
        </p:sp>
        <p:sp>
          <p:nvSpPr>
            <p:cNvPr id="12" name="TextBox 11"/>
            <p:cNvSpPr txBox="1"/>
            <p:nvPr/>
          </p:nvSpPr>
          <p:spPr>
            <a:xfrm>
              <a:off x="6918830" y="2199284"/>
              <a:ext cx="2159566" cy="33855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1600" dirty="0" smtClean="0"/>
                <a:t>Manifolds 280 µm deep</a:t>
              </a:r>
              <a:endParaRPr lang="en-US" sz="1600" dirty="0"/>
            </a:p>
          </p:txBody>
        </p:sp>
        <p:sp>
          <p:nvSpPr>
            <p:cNvPr id="13" name="TextBox 12"/>
            <p:cNvSpPr txBox="1"/>
            <p:nvPr/>
          </p:nvSpPr>
          <p:spPr>
            <a:xfrm>
              <a:off x="7882472" y="3452380"/>
              <a:ext cx="1377300" cy="33855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1600" dirty="0" smtClean="0"/>
                <a:t>Through holes</a:t>
              </a:r>
              <a:endParaRPr lang="en-US" sz="1600" dirty="0"/>
            </a:p>
          </p:txBody>
        </p:sp>
      </p:grpSp>
      <p:pic>
        <p:nvPicPr>
          <p:cNvPr id="93185" name="fc5583b1-b9bf-42d4-a04a-5f8b0995fc02" descr="F81B6777-990E-4505-BCC2-906AFA7B5B7D@cern"/>
          <p:cNvPicPr>
            <a:picLocks noChangeAspect="1" noChangeArrowheads="1"/>
          </p:cNvPicPr>
          <p:nvPr/>
        </p:nvPicPr>
        <p:blipFill>
          <a:blip r:embed="rId5" cstate="print"/>
          <a:srcRect l="10976" r="5174"/>
          <a:stretch>
            <a:fillRect/>
          </a:stretch>
        </p:blipFill>
        <p:spPr bwMode="auto">
          <a:xfrm>
            <a:off x="5263463" y="1495396"/>
            <a:ext cx="2933999" cy="2328672"/>
          </a:xfrm>
          <a:prstGeom prst="rect">
            <a:avLst/>
          </a:prstGeom>
          <a:noFill/>
          <a:ln w="9525">
            <a:noFill/>
            <a:miter lim="800000"/>
            <a:headEnd/>
            <a:tailEnd/>
          </a:ln>
        </p:spPr>
      </p:pic>
      <p:sp>
        <p:nvSpPr>
          <p:cNvPr id="18"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Frozen </a:t>
            </a:r>
            <a:r>
              <a:rPr lang="en-US" sz="2800" b="1" u="sng" kern="0" dirty="0" smtClean="0">
                <a:solidFill>
                  <a:srgbClr val="FF0000"/>
                </a:solidFill>
              </a:rPr>
              <a:t>SFB Design </a:t>
            </a:r>
            <a:r>
              <a:rPr lang="en-US" sz="2800" b="1" u="sng" kern="0" dirty="0" smtClean="0">
                <a:solidFill>
                  <a:srgbClr val="FF0000"/>
                </a:solidFill>
              </a:rPr>
              <a:t>for NA62 GTK</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20" name="TextBox 19"/>
          <p:cNvSpPr txBox="1"/>
          <p:nvPr/>
        </p:nvSpPr>
        <p:spPr>
          <a:xfrm>
            <a:off x="1000125" y="4847082"/>
            <a:ext cx="3743325" cy="1200329"/>
          </a:xfrm>
          <a:prstGeom prst="rect">
            <a:avLst/>
          </a:prstGeom>
          <a:noFill/>
        </p:spPr>
        <p:txBody>
          <a:bodyPr wrap="square" rtlCol="0">
            <a:spAutoFit/>
          </a:bodyPr>
          <a:lstStyle/>
          <a:p>
            <a:pPr algn="ctr"/>
            <a:r>
              <a:rPr lang="en-US" b="1" dirty="0" smtClean="0">
                <a:solidFill>
                  <a:srgbClr val="0033CC"/>
                </a:solidFill>
              </a:rPr>
              <a:t>Wall thickness between channels: 100</a:t>
            </a:r>
            <a:r>
              <a:rPr lang="en-US" b="1" dirty="0" smtClean="0">
                <a:solidFill>
                  <a:srgbClr val="0033CC"/>
                </a:solidFill>
                <a:latin typeface="Symbol" pitchFamily="18" charset="2"/>
              </a:rPr>
              <a:t>m</a:t>
            </a:r>
            <a:r>
              <a:rPr lang="en-US" b="1" dirty="0" smtClean="0">
                <a:solidFill>
                  <a:srgbClr val="0033CC"/>
                </a:solidFill>
              </a:rPr>
              <a:t>m (optimized for SFB)</a:t>
            </a:r>
            <a:endParaRPr lang="en-US" b="1" dirty="0">
              <a:solidFill>
                <a:srgbClr val="0033CC"/>
              </a:solidFill>
            </a:endParaRPr>
          </a:p>
        </p:txBody>
      </p:sp>
    </p:spTree>
    <p:extLst>
      <p:ext uri="{BB962C8B-B14F-4D97-AF65-F5344CB8AC3E}">
        <p14:creationId xmlns:p14="http://schemas.microsoft.com/office/powerpoint/2010/main" xmlns="" val="2201021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1448408" y="2165300"/>
            <a:ext cx="1744997" cy="1412897"/>
            <a:chOff x="2127720" y="2794834"/>
            <a:chExt cx="2675036" cy="2165935"/>
          </a:xfrm>
        </p:grpSpPr>
        <p:pic>
          <p:nvPicPr>
            <p:cNvPr id="3" name="Picture 2" descr="GTK_channels_mani_geom_01.jpg"/>
            <p:cNvPicPr>
              <a:picLocks noChangeAspect="1"/>
            </p:cNvPicPr>
            <p:nvPr/>
          </p:nvPicPr>
          <p:blipFill>
            <a:blip r:embed="rId3" cstate="print"/>
            <a:srcRect l="24661" r="24661"/>
            <a:stretch>
              <a:fillRect/>
            </a:stretch>
          </p:blipFill>
          <p:spPr>
            <a:xfrm>
              <a:off x="3461436" y="2794834"/>
              <a:ext cx="1341320" cy="2165935"/>
            </a:xfrm>
            <a:prstGeom prst="rect">
              <a:avLst/>
            </a:prstGeom>
          </p:spPr>
        </p:pic>
        <p:pic>
          <p:nvPicPr>
            <p:cNvPr id="19" name="Picture 18" descr="GTK_channels_mani_geom_01.jpg"/>
            <p:cNvPicPr>
              <a:picLocks noChangeAspect="1"/>
            </p:cNvPicPr>
            <p:nvPr/>
          </p:nvPicPr>
          <p:blipFill>
            <a:blip r:embed="rId3" cstate="print"/>
            <a:srcRect l="24661" r="24661"/>
            <a:stretch>
              <a:fillRect/>
            </a:stretch>
          </p:blipFill>
          <p:spPr>
            <a:xfrm flipH="1">
              <a:off x="2127720" y="2794834"/>
              <a:ext cx="1341296" cy="2165935"/>
            </a:xfrm>
            <a:prstGeom prst="rect">
              <a:avLst/>
            </a:prstGeom>
          </p:spPr>
        </p:pic>
      </p:grpSp>
      <p:pic>
        <p:nvPicPr>
          <p:cNvPr id="4" name="Picture 3" descr="mani_str_100deep_1mm_pres_03.png"/>
          <p:cNvPicPr>
            <a:picLocks noChangeAspect="1"/>
          </p:cNvPicPr>
          <p:nvPr/>
        </p:nvPicPr>
        <p:blipFill>
          <a:blip r:embed="rId3" cstate="print"/>
          <a:srcRect t="2083" r="84202" b="40625"/>
          <a:stretch>
            <a:fillRect/>
          </a:stretch>
        </p:blipFill>
        <p:spPr>
          <a:xfrm>
            <a:off x="903933" y="2117598"/>
            <a:ext cx="486242" cy="1443098"/>
          </a:xfrm>
          <a:prstGeom prst="rect">
            <a:avLst/>
          </a:prstGeom>
        </p:spPr>
      </p:pic>
      <p:sp>
        <p:nvSpPr>
          <p:cNvPr id="8" name="TextBox 7"/>
          <p:cNvSpPr txBox="1"/>
          <p:nvPr/>
        </p:nvSpPr>
        <p:spPr>
          <a:xfrm>
            <a:off x="1574809" y="2399214"/>
            <a:ext cx="1490254" cy="553998"/>
          </a:xfrm>
          <a:prstGeom prst="rect">
            <a:avLst/>
          </a:prstGeom>
          <a:noFill/>
          <a:ln>
            <a:noFill/>
          </a:ln>
        </p:spPr>
        <p:txBody>
          <a:bodyPr wrap="square" rtlCol="0">
            <a:spAutoFit/>
          </a:bodyPr>
          <a:lstStyle/>
          <a:p>
            <a:r>
              <a:rPr lang="en-US" sz="1000" b="1" dirty="0" smtClean="0"/>
              <a:t>Rectangular</a:t>
            </a:r>
            <a:r>
              <a:rPr lang="en-US" sz="1000" dirty="0" smtClean="0"/>
              <a:t> manifold, 1 mm wide, </a:t>
            </a:r>
            <a:r>
              <a:rPr lang="en-US" sz="1000" b="1" dirty="0" smtClean="0"/>
              <a:t>100 </a:t>
            </a:r>
            <a:r>
              <a:rPr lang="en-US" sz="1000" b="1" dirty="0" smtClean="0">
                <a:latin typeface="Symbol" pitchFamily="18" charset="2"/>
              </a:rPr>
              <a:t>m</a:t>
            </a:r>
            <a:r>
              <a:rPr lang="en-US" sz="1000" b="1" dirty="0" smtClean="0"/>
              <a:t>m </a:t>
            </a:r>
            <a:r>
              <a:rPr lang="en-US" sz="1000" dirty="0" smtClean="0"/>
              <a:t>thick, central inlet &amp; outlet</a:t>
            </a:r>
            <a:endParaRPr lang="en-US" sz="1000" dirty="0"/>
          </a:p>
        </p:txBody>
      </p:sp>
      <p:grpSp>
        <p:nvGrpSpPr>
          <p:cNvPr id="16" name="Group 15"/>
          <p:cNvGrpSpPr/>
          <p:nvPr/>
        </p:nvGrpSpPr>
        <p:grpSpPr>
          <a:xfrm>
            <a:off x="4093345" y="1973905"/>
            <a:ext cx="1778922" cy="1097280"/>
            <a:chOff x="2944890" y="1545125"/>
            <a:chExt cx="1778922" cy="1097280"/>
          </a:xfrm>
        </p:grpSpPr>
        <p:pic>
          <p:nvPicPr>
            <p:cNvPr id="5" name="Picture 4" descr="GTK_channels_full_revers_pres_01.png"/>
            <p:cNvPicPr>
              <a:picLocks noChangeAspect="1"/>
            </p:cNvPicPr>
            <p:nvPr/>
          </p:nvPicPr>
          <p:blipFill>
            <a:blip r:embed="rId4" cstate="print"/>
            <a:srcRect t="13333" r="9923" b="18889"/>
            <a:stretch>
              <a:fillRect/>
            </a:stretch>
          </p:blipFill>
          <p:spPr>
            <a:xfrm>
              <a:off x="2944890" y="1545125"/>
              <a:ext cx="1778922" cy="1097280"/>
            </a:xfrm>
            <a:prstGeom prst="rect">
              <a:avLst/>
            </a:prstGeom>
            <a:noFill/>
          </p:spPr>
        </p:pic>
        <p:sp>
          <p:nvSpPr>
            <p:cNvPr id="9" name="TextBox 8"/>
            <p:cNvSpPr txBox="1"/>
            <p:nvPr/>
          </p:nvSpPr>
          <p:spPr>
            <a:xfrm>
              <a:off x="3366954" y="1658033"/>
              <a:ext cx="1248938" cy="553998"/>
            </a:xfrm>
            <a:prstGeom prst="rect">
              <a:avLst/>
            </a:prstGeom>
            <a:noFill/>
            <a:ln>
              <a:noFill/>
            </a:ln>
          </p:spPr>
          <p:txBody>
            <a:bodyPr wrap="square" rtlCol="0">
              <a:spAutoFit/>
            </a:bodyPr>
            <a:lstStyle/>
            <a:p>
              <a:r>
                <a:rPr lang="en-US" sz="1000" b="1" dirty="0" smtClean="0"/>
                <a:t>Wedged</a:t>
              </a:r>
              <a:r>
                <a:rPr lang="en-US" sz="1000" dirty="0" smtClean="0"/>
                <a:t> manifold, 1.6 mm Max width, </a:t>
              </a:r>
              <a:r>
                <a:rPr lang="en-US" sz="1000" b="1" dirty="0" smtClean="0"/>
                <a:t>150 </a:t>
              </a:r>
              <a:r>
                <a:rPr lang="en-US" sz="1000" b="1" dirty="0" smtClean="0">
                  <a:latin typeface="Symbol" pitchFamily="18" charset="2"/>
                </a:rPr>
                <a:t>m</a:t>
              </a:r>
              <a:r>
                <a:rPr lang="en-US" sz="1000" b="1" dirty="0" smtClean="0"/>
                <a:t>m </a:t>
              </a:r>
              <a:r>
                <a:rPr lang="en-US" sz="1000" dirty="0" smtClean="0"/>
                <a:t>thick</a:t>
              </a:r>
              <a:endParaRPr lang="en-US" sz="1000" dirty="0"/>
            </a:p>
          </p:txBody>
        </p:sp>
      </p:grpSp>
      <p:grpSp>
        <p:nvGrpSpPr>
          <p:cNvPr id="17" name="Group 16"/>
          <p:cNvGrpSpPr/>
          <p:nvPr/>
        </p:nvGrpSpPr>
        <p:grpSpPr>
          <a:xfrm>
            <a:off x="5949549" y="1973905"/>
            <a:ext cx="1768038" cy="1097280"/>
            <a:chOff x="5461319" y="1580901"/>
            <a:chExt cx="1768038" cy="1097280"/>
          </a:xfrm>
        </p:grpSpPr>
        <p:pic>
          <p:nvPicPr>
            <p:cNvPr id="6" name="Picture 5" descr="GTK_channels_full_revers_pres_01.png"/>
            <p:cNvPicPr>
              <a:picLocks noChangeAspect="1"/>
            </p:cNvPicPr>
            <p:nvPr/>
          </p:nvPicPr>
          <p:blipFill>
            <a:blip r:embed="rId5" cstate="print"/>
            <a:srcRect t="13115" r="11484" b="18033"/>
            <a:stretch>
              <a:fillRect/>
            </a:stretch>
          </p:blipFill>
          <p:spPr>
            <a:xfrm>
              <a:off x="5461319" y="1580901"/>
              <a:ext cx="1768038" cy="1097280"/>
            </a:xfrm>
            <a:prstGeom prst="rect">
              <a:avLst/>
            </a:prstGeom>
          </p:spPr>
        </p:pic>
        <p:sp>
          <p:nvSpPr>
            <p:cNvPr id="10" name="TextBox 9"/>
            <p:cNvSpPr txBox="1"/>
            <p:nvPr/>
          </p:nvSpPr>
          <p:spPr>
            <a:xfrm>
              <a:off x="5902433" y="1783333"/>
              <a:ext cx="1248938" cy="553998"/>
            </a:xfrm>
            <a:prstGeom prst="rect">
              <a:avLst/>
            </a:prstGeom>
            <a:noFill/>
            <a:ln>
              <a:noFill/>
            </a:ln>
          </p:spPr>
          <p:txBody>
            <a:bodyPr wrap="square" rtlCol="0">
              <a:spAutoFit/>
            </a:bodyPr>
            <a:lstStyle/>
            <a:p>
              <a:r>
                <a:rPr lang="en-US" sz="1000" b="1" dirty="0" smtClean="0"/>
                <a:t>Wedged </a:t>
              </a:r>
              <a:r>
                <a:rPr lang="en-US" sz="1000" dirty="0" smtClean="0"/>
                <a:t>manifold, 1.6 mm Max width, </a:t>
              </a:r>
              <a:r>
                <a:rPr lang="en-US" sz="1000" b="1" dirty="0" smtClean="0"/>
                <a:t>280 </a:t>
              </a:r>
              <a:r>
                <a:rPr lang="en-US" sz="1000" b="1" dirty="0" smtClean="0">
                  <a:latin typeface="Symbol" pitchFamily="18" charset="2"/>
                </a:rPr>
                <a:t>m</a:t>
              </a:r>
              <a:r>
                <a:rPr lang="en-US" sz="1000" b="1" dirty="0" smtClean="0"/>
                <a:t>m </a:t>
              </a:r>
              <a:r>
                <a:rPr lang="en-US" sz="1000" dirty="0" smtClean="0"/>
                <a:t>thick</a:t>
              </a:r>
              <a:endParaRPr lang="en-US" sz="1000" dirty="0"/>
            </a:p>
          </p:txBody>
        </p:sp>
      </p:grpSp>
      <p:grpSp>
        <p:nvGrpSpPr>
          <p:cNvPr id="18" name="Group 17"/>
          <p:cNvGrpSpPr/>
          <p:nvPr/>
        </p:nvGrpSpPr>
        <p:grpSpPr>
          <a:xfrm>
            <a:off x="7802184" y="1973905"/>
            <a:ext cx="1768038" cy="1097280"/>
            <a:chOff x="7831444" y="1591519"/>
            <a:chExt cx="1768038" cy="1097280"/>
          </a:xfrm>
        </p:grpSpPr>
        <p:pic>
          <p:nvPicPr>
            <p:cNvPr id="7" name="Picture 6" descr="GTK_channels_full_revers_pres_01.png"/>
            <p:cNvPicPr>
              <a:picLocks noChangeAspect="1"/>
            </p:cNvPicPr>
            <p:nvPr/>
          </p:nvPicPr>
          <p:blipFill>
            <a:blip r:embed="rId6" cstate="print"/>
            <a:srcRect t="13115" r="11484" b="18033"/>
            <a:stretch>
              <a:fillRect/>
            </a:stretch>
          </p:blipFill>
          <p:spPr>
            <a:xfrm>
              <a:off x="7831444" y="1591519"/>
              <a:ext cx="1768038" cy="1097280"/>
            </a:xfrm>
            <a:prstGeom prst="rect">
              <a:avLst/>
            </a:prstGeom>
          </p:spPr>
        </p:pic>
        <p:sp>
          <p:nvSpPr>
            <p:cNvPr id="11" name="TextBox 10"/>
            <p:cNvSpPr txBox="1"/>
            <p:nvPr/>
          </p:nvSpPr>
          <p:spPr>
            <a:xfrm>
              <a:off x="8272558" y="1784426"/>
              <a:ext cx="1248938" cy="553998"/>
            </a:xfrm>
            <a:prstGeom prst="rect">
              <a:avLst/>
            </a:prstGeom>
            <a:noFill/>
            <a:ln>
              <a:noFill/>
            </a:ln>
          </p:spPr>
          <p:txBody>
            <a:bodyPr wrap="square" rtlCol="0">
              <a:spAutoFit/>
            </a:bodyPr>
            <a:lstStyle/>
            <a:p>
              <a:r>
                <a:rPr lang="en-US" sz="1000" b="1" dirty="0" smtClean="0"/>
                <a:t>Wedged</a:t>
              </a:r>
              <a:r>
                <a:rPr lang="en-US" sz="1000" dirty="0" smtClean="0"/>
                <a:t> manifold, 1.6 mm Max width, </a:t>
              </a:r>
              <a:r>
                <a:rPr lang="en-US" sz="1000" b="1" dirty="0" smtClean="0"/>
                <a:t>400 </a:t>
              </a:r>
              <a:r>
                <a:rPr lang="en-US" sz="1000" b="1" dirty="0" smtClean="0">
                  <a:latin typeface="Symbol" pitchFamily="18" charset="2"/>
                </a:rPr>
                <a:t>m</a:t>
              </a:r>
              <a:r>
                <a:rPr lang="en-US" sz="1000" b="1" dirty="0" smtClean="0"/>
                <a:t>m </a:t>
              </a:r>
              <a:r>
                <a:rPr lang="en-US" sz="1000" dirty="0" smtClean="0"/>
                <a:t>thick</a:t>
              </a:r>
              <a:endParaRPr lang="en-US" sz="1000" dirty="0"/>
            </a:p>
          </p:txBody>
        </p:sp>
      </p:grpSp>
      <p:pic>
        <p:nvPicPr>
          <p:cNvPr id="12" name="Picture 11" descr="chart1.png"/>
          <p:cNvPicPr>
            <a:picLocks noChangeAspect="1"/>
          </p:cNvPicPr>
          <p:nvPr/>
        </p:nvPicPr>
        <p:blipFill>
          <a:blip r:embed="rId7" cstate="print"/>
          <a:stretch>
            <a:fillRect/>
          </a:stretch>
        </p:blipFill>
        <p:spPr>
          <a:xfrm>
            <a:off x="4849808" y="3225996"/>
            <a:ext cx="4250302" cy="3007853"/>
          </a:xfrm>
          <a:prstGeom prst="rect">
            <a:avLst/>
          </a:prstGeom>
        </p:spPr>
      </p:pic>
      <p:sp>
        <p:nvSpPr>
          <p:cNvPr id="13" name="Rectangle 2"/>
          <p:cNvSpPr txBox="1">
            <a:spLocks noChangeArrowheads="1"/>
          </p:cNvSpPr>
          <p:nvPr/>
        </p:nvSpPr>
        <p:spPr bwMode="auto">
          <a:xfrm>
            <a:off x="838200" y="630867"/>
            <a:ext cx="8229600" cy="625440"/>
          </a:xfrm>
          <a:prstGeom prst="rect">
            <a:avLst/>
          </a:prstGeom>
          <a:noFill/>
          <a:ln>
            <a:miter lim="800000"/>
            <a:headEnd/>
            <a:tailEnd/>
          </a:ln>
        </p:spPr>
        <p:txBody>
          <a:bodyPr/>
          <a:lstStyle/>
          <a:p>
            <a:pPr lvl="0" algn="ctr">
              <a:defRPr/>
            </a:pPr>
            <a:r>
              <a:rPr lang="en-US" sz="2800" b="1" u="sng" kern="0" dirty="0" smtClean="0">
                <a:solidFill>
                  <a:srgbClr val="FF0000"/>
                </a:solidFill>
              </a:rPr>
              <a:t>Calculated Effect of Manifold Geometry on Pressure </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pic>
        <p:nvPicPr>
          <p:cNvPr id="15" name="Picture 14" descr="chart3.png"/>
          <p:cNvPicPr>
            <a:picLocks noChangeAspect="1"/>
          </p:cNvPicPr>
          <p:nvPr/>
        </p:nvPicPr>
        <p:blipFill>
          <a:blip r:embed="rId8" cstate="print"/>
          <a:stretch>
            <a:fillRect/>
          </a:stretch>
        </p:blipFill>
        <p:spPr>
          <a:xfrm>
            <a:off x="228953" y="3711740"/>
            <a:ext cx="3814866" cy="2630538"/>
          </a:xfrm>
          <a:prstGeom prst="rect">
            <a:avLst/>
          </a:prstGeom>
        </p:spPr>
      </p:pic>
      <p:sp>
        <p:nvSpPr>
          <p:cNvPr id="21" name="TextBox 20"/>
          <p:cNvSpPr txBox="1"/>
          <p:nvPr/>
        </p:nvSpPr>
        <p:spPr>
          <a:xfrm>
            <a:off x="482803" y="1653235"/>
            <a:ext cx="3425874" cy="307777"/>
          </a:xfrm>
          <a:prstGeom prst="rect">
            <a:avLst/>
          </a:prstGeom>
          <a:noFill/>
        </p:spPr>
        <p:txBody>
          <a:bodyPr wrap="none" rtlCol="0">
            <a:spAutoFit/>
          </a:bodyPr>
          <a:lstStyle/>
          <a:p>
            <a:r>
              <a:rPr lang="en-US" sz="1400" b="1" dirty="0" smtClean="0">
                <a:solidFill>
                  <a:srgbClr val="0033CC"/>
                </a:solidFill>
              </a:rPr>
              <a:t>Initial design: simulation vs. measurement</a:t>
            </a:r>
            <a:endParaRPr lang="en-US" sz="1400" b="1" dirty="0">
              <a:solidFill>
                <a:srgbClr val="0033CC"/>
              </a:solidFill>
            </a:endParaRPr>
          </a:p>
        </p:txBody>
      </p:sp>
      <p:sp>
        <p:nvSpPr>
          <p:cNvPr id="22" name="TextBox 21"/>
          <p:cNvSpPr txBox="1"/>
          <p:nvPr/>
        </p:nvSpPr>
        <p:spPr>
          <a:xfrm>
            <a:off x="6033821" y="1527657"/>
            <a:ext cx="1713931" cy="307777"/>
          </a:xfrm>
          <a:prstGeom prst="rect">
            <a:avLst/>
          </a:prstGeom>
          <a:noFill/>
        </p:spPr>
        <p:txBody>
          <a:bodyPr wrap="none" rtlCol="0">
            <a:spAutoFit/>
          </a:bodyPr>
          <a:lstStyle/>
          <a:p>
            <a:r>
              <a:rPr lang="en-US" sz="1400" b="1" dirty="0" smtClean="0">
                <a:solidFill>
                  <a:srgbClr val="0033CC"/>
                </a:solidFill>
              </a:rPr>
              <a:t>Design optimization</a:t>
            </a:r>
            <a:endParaRPr lang="en-US" sz="1400" b="1" dirty="0">
              <a:solidFill>
                <a:srgbClr val="0033CC"/>
              </a:solidFill>
            </a:endParaRPr>
          </a:p>
        </p:txBody>
      </p:sp>
      <p:sp>
        <p:nvSpPr>
          <p:cNvPr id="23" name="Right Arrow 22"/>
          <p:cNvSpPr/>
          <p:nvPr/>
        </p:nvSpPr>
        <p:spPr bwMode="auto">
          <a:xfrm>
            <a:off x="4045306" y="3686861"/>
            <a:ext cx="746150" cy="453543"/>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cxnSp>
        <p:nvCxnSpPr>
          <p:cNvPr id="25" name="Straight Arrow Connector 24"/>
          <p:cNvCxnSpPr/>
          <p:nvPr/>
        </p:nvCxnSpPr>
        <p:spPr bwMode="auto">
          <a:xfrm rot="16200000" flipH="1">
            <a:off x="4886554" y="3343046"/>
            <a:ext cx="2370125" cy="1565452"/>
          </a:xfrm>
          <a:prstGeom prst="straightConnector1">
            <a:avLst/>
          </a:prstGeom>
          <a:solidFill>
            <a:schemeClr val="accent1"/>
          </a:solidFill>
          <a:ln w="12700" cap="flat" cmpd="sng" algn="ctr">
            <a:solidFill>
              <a:srgbClr val="3366FF"/>
            </a:solidFill>
            <a:prstDash val="solid"/>
            <a:round/>
            <a:headEnd type="oval" w="med" len="med"/>
            <a:tailEnd type="stealth" w="lg" len="lg"/>
          </a:ln>
          <a:effectLst/>
        </p:spPr>
      </p:cxnSp>
      <p:cxnSp>
        <p:nvCxnSpPr>
          <p:cNvPr id="26" name="Straight Arrow Connector 25"/>
          <p:cNvCxnSpPr/>
          <p:nvPr/>
        </p:nvCxnSpPr>
        <p:spPr bwMode="auto">
          <a:xfrm rot="16200000" flipH="1">
            <a:off x="5946038" y="3868521"/>
            <a:ext cx="2561542" cy="615694"/>
          </a:xfrm>
          <a:prstGeom prst="straightConnector1">
            <a:avLst/>
          </a:prstGeom>
          <a:solidFill>
            <a:schemeClr val="accent1"/>
          </a:solidFill>
          <a:ln w="12700" cap="flat" cmpd="sng" algn="ctr">
            <a:solidFill>
              <a:srgbClr val="A50021"/>
            </a:solidFill>
            <a:prstDash val="solid"/>
            <a:round/>
            <a:headEnd type="oval" w="med" len="med"/>
            <a:tailEnd type="stealth" w="lg" len="lg"/>
          </a:ln>
          <a:effectLst/>
        </p:spPr>
      </p:cxnSp>
      <p:cxnSp>
        <p:nvCxnSpPr>
          <p:cNvPr id="29" name="Straight Arrow Connector 28"/>
          <p:cNvCxnSpPr/>
          <p:nvPr/>
        </p:nvCxnSpPr>
        <p:spPr bwMode="auto">
          <a:xfrm rot="5400000">
            <a:off x="7239609" y="3913629"/>
            <a:ext cx="2606653" cy="538888"/>
          </a:xfrm>
          <a:prstGeom prst="straightConnector1">
            <a:avLst/>
          </a:prstGeom>
          <a:solidFill>
            <a:schemeClr val="accent1"/>
          </a:solidFill>
          <a:ln w="12700" cap="flat" cmpd="sng" algn="ctr">
            <a:solidFill>
              <a:srgbClr val="99CC00"/>
            </a:solidFill>
            <a:prstDash val="solid"/>
            <a:round/>
            <a:headEnd type="oval" w="med" len="med"/>
            <a:tailEnd type="stealth" w="lg" len="lg"/>
          </a:ln>
          <a:effectLst/>
        </p:spPr>
      </p:cxnSp>
      <p:cxnSp>
        <p:nvCxnSpPr>
          <p:cNvPr id="28" name="Straight Connector 27"/>
          <p:cNvCxnSpPr/>
          <p:nvPr/>
        </p:nvCxnSpPr>
        <p:spPr bwMode="auto">
          <a:xfrm rot="5400000">
            <a:off x="2576016" y="4991668"/>
            <a:ext cx="1972101" cy="0"/>
          </a:xfrm>
          <a:prstGeom prst="line">
            <a:avLst/>
          </a:prstGeom>
          <a:solidFill>
            <a:schemeClr val="accent1"/>
          </a:solidFill>
          <a:ln w="12700" cap="flat" cmpd="sng" algn="ctr">
            <a:solidFill>
              <a:srgbClr val="FF3300"/>
            </a:solidFill>
            <a:prstDash val="sysDot"/>
            <a:round/>
            <a:headEnd type="none" w="med" len="med"/>
            <a:tailEnd type="none" w="med" len="med"/>
          </a:ln>
          <a:effectLst/>
        </p:spPr>
      </p:cxnSp>
      <p:cxnSp>
        <p:nvCxnSpPr>
          <p:cNvPr id="31" name="Straight Connector 30"/>
          <p:cNvCxnSpPr/>
          <p:nvPr/>
        </p:nvCxnSpPr>
        <p:spPr bwMode="auto">
          <a:xfrm rot="10800000">
            <a:off x="545910" y="4005618"/>
            <a:ext cx="3009332" cy="0"/>
          </a:xfrm>
          <a:prstGeom prst="line">
            <a:avLst/>
          </a:prstGeom>
          <a:solidFill>
            <a:schemeClr val="accent1"/>
          </a:solidFill>
          <a:ln w="12700" cap="flat" cmpd="sng" algn="ctr">
            <a:solidFill>
              <a:srgbClr val="FF3300"/>
            </a:solidFill>
            <a:prstDash val="sysDot"/>
            <a:round/>
            <a:headEnd type="none" w="med" len="med"/>
            <a:tailEnd type="none" w="med" len="med"/>
          </a:ln>
          <a:effectLst/>
        </p:spPr>
      </p:cxnSp>
      <p:sp>
        <p:nvSpPr>
          <p:cNvPr id="30" name="Oval 29"/>
          <p:cNvSpPr/>
          <p:nvPr/>
        </p:nvSpPr>
        <p:spPr bwMode="auto">
          <a:xfrm>
            <a:off x="5676900" y="1771650"/>
            <a:ext cx="2466975" cy="1485900"/>
          </a:xfrm>
          <a:prstGeom prst="ellipse">
            <a:avLst/>
          </a:prstGeom>
          <a:noFill/>
          <a:ln w="28575" cap="flat" cmpd="sng" algn="ctr">
            <a:solidFill>
              <a:srgbClr val="FF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7" name="Picture 3"/>
          <p:cNvPicPr>
            <a:picLocks noChangeAspect="1" noChangeArrowheads="1"/>
          </p:cNvPicPr>
          <p:nvPr/>
        </p:nvPicPr>
        <p:blipFill>
          <a:blip r:embed="rId3" cstate="print"/>
          <a:srcRect/>
          <a:stretch>
            <a:fillRect/>
          </a:stretch>
        </p:blipFill>
        <p:spPr bwMode="auto">
          <a:xfrm>
            <a:off x="647700" y="1592224"/>
            <a:ext cx="8572500" cy="4967326"/>
          </a:xfrm>
          <a:prstGeom prst="rect">
            <a:avLst/>
          </a:prstGeom>
          <a:noFill/>
          <a:ln w="9525">
            <a:noFill/>
            <a:miter lim="800000"/>
            <a:headEnd/>
            <a:tailEnd/>
          </a:ln>
        </p:spPr>
      </p:pic>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Measured Pressure Drops for New Design</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cxnSp>
        <p:nvCxnSpPr>
          <p:cNvPr id="4" name="Straight Connector 3"/>
          <p:cNvCxnSpPr/>
          <p:nvPr/>
        </p:nvCxnSpPr>
        <p:spPr bwMode="auto">
          <a:xfrm rot="5400000">
            <a:off x="4524233" y="4892723"/>
            <a:ext cx="2183645" cy="0"/>
          </a:xfrm>
          <a:prstGeom prst="line">
            <a:avLst/>
          </a:prstGeom>
          <a:solidFill>
            <a:schemeClr val="accent1"/>
          </a:solidFill>
          <a:ln w="28575" cap="flat" cmpd="sng" algn="ctr">
            <a:solidFill>
              <a:srgbClr val="FF3300"/>
            </a:solidFill>
            <a:prstDash val="sysDot"/>
            <a:round/>
            <a:headEnd type="none" w="med" len="med"/>
            <a:tailEnd type="none" w="med" len="med"/>
          </a:ln>
          <a:effectLst/>
        </p:spPr>
      </p:cxnSp>
      <p:cxnSp>
        <p:nvCxnSpPr>
          <p:cNvPr id="5" name="Straight Connector 4"/>
          <p:cNvCxnSpPr/>
          <p:nvPr/>
        </p:nvCxnSpPr>
        <p:spPr bwMode="auto">
          <a:xfrm rot="10800000">
            <a:off x="1344304" y="3800902"/>
            <a:ext cx="4264926" cy="0"/>
          </a:xfrm>
          <a:prstGeom prst="line">
            <a:avLst/>
          </a:prstGeom>
          <a:solidFill>
            <a:schemeClr val="accent1"/>
          </a:solidFill>
          <a:ln w="28575" cap="flat" cmpd="sng" algn="ctr">
            <a:solidFill>
              <a:srgbClr val="FF3300"/>
            </a:solidFill>
            <a:prstDash val="sysDot"/>
            <a:round/>
            <a:headEnd type="none" w="med" len="med"/>
            <a:tailEnd type="none" w="med" len="med"/>
          </a:ln>
          <a:effectLst/>
        </p:spPr>
      </p:cxnSp>
      <p:sp>
        <p:nvSpPr>
          <p:cNvPr id="6" name="TextBox 5"/>
          <p:cNvSpPr txBox="1"/>
          <p:nvPr/>
        </p:nvSpPr>
        <p:spPr>
          <a:xfrm>
            <a:off x="5788549" y="5335325"/>
            <a:ext cx="3124573" cy="276999"/>
          </a:xfrm>
          <a:prstGeom prst="rect">
            <a:avLst/>
          </a:prstGeom>
          <a:noFill/>
        </p:spPr>
        <p:txBody>
          <a:bodyPr wrap="none" rtlCol="0">
            <a:spAutoFit/>
          </a:bodyPr>
          <a:lstStyle/>
          <a:p>
            <a:r>
              <a:rPr lang="en-US" sz="1200" dirty="0" smtClean="0">
                <a:solidFill>
                  <a:srgbClr val="FF3300"/>
                </a:solidFill>
                <a:latin typeface="Arial" pitchFamily="34" charset="0"/>
                <a:cs typeface="Arial" pitchFamily="34" charset="0"/>
              </a:rPr>
              <a:t>Nominal flow rate for </a:t>
            </a:r>
            <a:r>
              <a:rPr lang="en-US" sz="1200" dirty="0" smtClean="0">
                <a:solidFill>
                  <a:srgbClr val="FF3300"/>
                </a:solidFill>
                <a:latin typeface="Symbol" pitchFamily="18" charset="2"/>
                <a:cs typeface="Arial" pitchFamily="34" charset="0"/>
              </a:rPr>
              <a:t>D</a:t>
            </a:r>
            <a:r>
              <a:rPr lang="en-US" sz="1200" dirty="0" smtClean="0">
                <a:solidFill>
                  <a:srgbClr val="FF3300"/>
                </a:solidFill>
                <a:latin typeface="Arial" pitchFamily="34" charset="0"/>
                <a:cs typeface="Arial" pitchFamily="34" charset="0"/>
              </a:rPr>
              <a:t>T~5 °C with P=48 W</a:t>
            </a:r>
            <a:endParaRPr lang="en-US" sz="1200" dirty="0">
              <a:solidFill>
                <a:srgbClr val="FF3300"/>
              </a:solidFill>
              <a:latin typeface="Arial" pitchFamily="34" charset="0"/>
              <a:cs typeface="Arial" pitchFamily="34" charset="0"/>
            </a:endParaRPr>
          </a:p>
        </p:txBody>
      </p:sp>
      <p:cxnSp>
        <p:nvCxnSpPr>
          <p:cNvPr id="8" name="Straight Arrow Connector 7"/>
          <p:cNvCxnSpPr/>
          <p:nvPr/>
        </p:nvCxnSpPr>
        <p:spPr bwMode="auto">
          <a:xfrm rot="5400000">
            <a:off x="5577842" y="5601695"/>
            <a:ext cx="421419" cy="302147"/>
          </a:xfrm>
          <a:prstGeom prst="straightConnector1">
            <a:avLst/>
          </a:prstGeom>
          <a:solidFill>
            <a:schemeClr val="accent1"/>
          </a:solidFill>
          <a:ln w="12700" cap="flat" cmpd="sng" algn="ctr">
            <a:solidFill>
              <a:srgbClr val="FF0000"/>
            </a:solidFill>
            <a:prstDash val="solid"/>
            <a:round/>
            <a:headEnd type="none" w="med" len="med"/>
            <a:tailEnd type="stealth"/>
          </a:ln>
          <a:effectLst/>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3" cstate="print"/>
          <a:srcRect/>
          <a:stretch>
            <a:fillRect/>
          </a:stretch>
        </p:blipFill>
        <p:spPr bwMode="auto">
          <a:xfrm>
            <a:off x="781477" y="3514916"/>
            <a:ext cx="3657600" cy="2743200"/>
          </a:xfrm>
          <a:prstGeom prst="rect">
            <a:avLst/>
          </a:prstGeom>
          <a:noFill/>
          <a:ln w="9525">
            <a:noFill/>
            <a:miter lim="800000"/>
            <a:headEnd/>
            <a:tailEnd/>
          </a:ln>
        </p:spPr>
      </p:pic>
      <p:pic>
        <p:nvPicPr>
          <p:cNvPr id="89091" name="Picture 3"/>
          <p:cNvPicPr>
            <a:picLocks noChangeAspect="1" noChangeArrowheads="1"/>
          </p:cNvPicPr>
          <p:nvPr/>
        </p:nvPicPr>
        <p:blipFill>
          <a:blip r:embed="rId4" cstate="print"/>
          <a:srcRect/>
          <a:stretch>
            <a:fillRect/>
          </a:stretch>
        </p:blipFill>
        <p:spPr bwMode="auto">
          <a:xfrm>
            <a:off x="5502704" y="3514916"/>
            <a:ext cx="3657600" cy="2743200"/>
          </a:xfrm>
          <a:prstGeom prst="rect">
            <a:avLst/>
          </a:prstGeom>
          <a:noFill/>
          <a:ln w="9525">
            <a:noFill/>
            <a:miter lim="800000"/>
            <a:headEnd/>
            <a:tailEnd/>
          </a:ln>
        </p:spPr>
      </p:pic>
      <p:sp>
        <p:nvSpPr>
          <p:cNvPr id="6"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Flow Distribution with New Design</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7" name="Freeform 6"/>
          <p:cNvSpPr/>
          <p:nvPr/>
        </p:nvSpPr>
        <p:spPr bwMode="auto">
          <a:xfrm>
            <a:off x="6127845" y="4053385"/>
            <a:ext cx="1603612" cy="1944806"/>
          </a:xfrm>
          <a:custGeom>
            <a:avLst/>
            <a:gdLst>
              <a:gd name="connsiteX0" fmla="*/ 20472 w 1610436"/>
              <a:gd name="connsiteY0" fmla="*/ 1924334 h 1944806"/>
              <a:gd name="connsiteX1" fmla="*/ 0 w 1610436"/>
              <a:gd name="connsiteY1" fmla="*/ 6824 h 1944806"/>
              <a:gd name="connsiteX2" fmla="*/ 1562669 w 1610436"/>
              <a:gd name="connsiteY2" fmla="*/ 0 h 1944806"/>
              <a:gd name="connsiteX3" fmla="*/ 1610436 w 1610436"/>
              <a:gd name="connsiteY3" fmla="*/ 1944806 h 1944806"/>
              <a:gd name="connsiteX4" fmla="*/ 20472 w 1610436"/>
              <a:gd name="connsiteY4" fmla="*/ 1924334 h 1944806"/>
              <a:gd name="connsiteX0" fmla="*/ 20472 w 1610436"/>
              <a:gd name="connsiteY0" fmla="*/ 1924334 h 1944806"/>
              <a:gd name="connsiteX1" fmla="*/ 0 w 1610436"/>
              <a:gd name="connsiteY1" fmla="*/ 6824 h 1944806"/>
              <a:gd name="connsiteX2" fmla="*/ 1596788 w 1610436"/>
              <a:gd name="connsiteY2" fmla="*/ 0 h 1944806"/>
              <a:gd name="connsiteX3" fmla="*/ 1610436 w 1610436"/>
              <a:gd name="connsiteY3" fmla="*/ 1944806 h 1944806"/>
              <a:gd name="connsiteX4" fmla="*/ 20472 w 1610436"/>
              <a:gd name="connsiteY4" fmla="*/ 1924334 h 1944806"/>
              <a:gd name="connsiteX0" fmla="*/ 13648 w 1603612"/>
              <a:gd name="connsiteY0" fmla="*/ 1924334 h 1944806"/>
              <a:gd name="connsiteX1" fmla="*/ 0 w 1603612"/>
              <a:gd name="connsiteY1" fmla="*/ 6824 h 1944806"/>
              <a:gd name="connsiteX2" fmla="*/ 1589964 w 1603612"/>
              <a:gd name="connsiteY2" fmla="*/ 0 h 1944806"/>
              <a:gd name="connsiteX3" fmla="*/ 1603612 w 1603612"/>
              <a:gd name="connsiteY3" fmla="*/ 1944806 h 1944806"/>
              <a:gd name="connsiteX4" fmla="*/ 13648 w 1603612"/>
              <a:gd name="connsiteY4" fmla="*/ 1924334 h 1944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3612" h="1944806">
                <a:moveTo>
                  <a:pt x="13648" y="1924334"/>
                </a:moveTo>
                <a:cubicBezTo>
                  <a:pt x="9099" y="1285164"/>
                  <a:pt x="4549" y="645994"/>
                  <a:pt x="0" y="6824"/>
                </a:cubicBezTo>
                <a:lnTo>
                  <a:pt x="1589964" y="0"/>
                </a:lnTo>
                <a:cubicBezTo>
                  <a:pt x="1594513" y="648269"/>
                  <a:pt x="1599063" y="1296537"/>
                  <a:pt x="1603612" y="1944806"/>
                </a:cubicBezTo>
                <a:lnTo>
                  <a:pt x="13648" y="1924334"/>
                </a:lnTo>
                <a:close/>
              </a:path>
            </a:pathLst>
          </a:custGeom>
          <a:noFill/>
          <a:ln w="19050" cap="flat" cmpd="sng" algn="ctr">
            <a:solidFill>
              <a:srgbClr val="FFFF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8" name="Freeform 7"/>
          <p:cNvSpPr/>
          <p:nvPr/>
        </p:nvSpPr>
        <p:spPr bwMode="auto">
          <a:xfrm>
            <a:off x="1394346" y="4042011"/>
            <a:ext cx="1603612" cy="1944806"/>
          </a:xfrm>
          <a:custGeom>
            <a:avLst/>
            <a:gdLst>
              <a:gd name="connsiteX0" fmla="*/ 20472 w 1610436"/>
              <a:gd name="connsiteY0" fmla="*/ 1924334 h 1944806"/>
              <a:gd name="connsiteX1" fmla="*/ 0 w 1610436"/>
              <a:gd name="connsiteY1" fmla="*/ 6824 h 1944806"/>
              <a:gd name="connsiteX2" fmla="*/ 1562669 w 1610436"/>
              <a:gd name="connsiteY2" fmla="*/ 0 h 1944806"/>
              <a:gd name="connsiteX3" fmla="*/ 1610436 w 1610436"/>
              <a:gd name="connsiteY3" fmla="*/ 1944806 h 1944806"/>
              <a:gd name="connsiteX4" fmla="*/ 20472 w 1610436"/>
              <a:gd name="connsiteY4" fmla="*/ 1924334 h 1944806"/>
              <a:gd name="connsiteX0" fmla="*/ 20472 w 1610436"/>
              <a:gd name="connsiteY0" fmla="*/ 1924334 h 1944806"/>
              <a:gd name="connsiteX1" fmla="*/ 0 w 1610436"/>
              <a:gd name="connsiteY1" fmla="*/ 6824 h 1944806"/>
              <a:gd name="connsiteX2" fmla="*/ 1596788 w 1610436"/>
              <a:gd name="connsiteY2" fmla="*/ 0 h 1944806"/>
              <a:gd name="connsiteX3" fmla="*/ 1610436 w 1610436"/>
              <a:gd name="connsiteY3" fmla="*/ 1944806 h 1944806"/>
              <a:gd name="connsiteX4" fmla="*/ 20472 w 1610436"/>
              <a:gd name="connsiteY4" fmla="*/ 1924334 h 1944806"/>
              <a:gd name="connsiteX0" fmla="*/ 13648 w 1603612"/>
              <a:gd name="connsiteY0" fmla="*/ 1924334 h 1944806"/>
              <a:gd name="connsiteX1" fmla="*/ 0 w 1603612"/>
              <a:gd name="connsiteY1" fmla="*/ 6824 h 1944806"/>
              <a:gd name="connsiteX2" fmla="*/ 1589964 w 1603612"/>
              <a:gd name="connsiteY2" fmla="*/ 0 h 1944806"/>
              <a:gd name="connsiteX3" fmla="*/ 1603612 w 1603612"/>
              <a:gd name="connsiteY3" fmla="*/ 1944806 h 1944806"/>
              <a:gd name="connsiteX4" fmla="*/ 13648 w 1603612"/>
              <a:gd name="connsiteY4" fmla="*/ 1924334 h 1944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3612" h="1944806">
                <a:moveTo>
                  <a:pt x="13648" y="1924334"/>
                </a:moveTo>
                <a:cubicBezTo>
                  <a:pt x="9099" y="1285164"/>
                  <a:pt x="4549" y="645994"/>
                  <a:pt x="0" y="6824"/>
                </a:cubicBezTo>
                <a:lnTo>
                  <a:pt x="1589964" y="0"/>
                </a:lnTo>
                <a:cubicBezTo>
                  <a:pt x="1594513" y="648269"/>
                  <a:pt x="1599063" y="1296537"/>
                  <a:pt x="1603612" y="1944806"/>
                </a:cubicBezTo>
                <a:lnTo>
                  <a:pt x="13648" y="1924334"/>
                </a:lnTo>
                <a:close/>
              </a:path>
            </a:pathLst>
          </a:custGeom>
          <a:noFill/>
          <a:ln w="19050" cap="flat" cmpd="sng" algn="ctr">
            <a:solidFill>
              <a:srgbClr val="FFFF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9" name="Right Arrow 8"/>
          <p:cNvSpPr/>
          <p:nvPr/>
        </p:nvSpPr>
        <p:spPr bwMode="auto">
          <a:xfrm>
            <a:off x="4544705" y="4278574"/>
            <a:ext cx="866633" cy="409433"/>
          </a:xfrm>
          <a:prstGeom prst="rightArrow">
            <a:avLst/>
          </a:prstGeom>
          <a:solidFill>
            <a:srgbClr val="FF3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0" name="TextBox 9"/>
          <p:cNvSpPr txBox="1"/>
          <p:nvPr/>
        </p:nvSpPr>
        <p:spPr>
          <a:xfrm>
            <a:off x="4462818" y="4653888"/>
            <a:ext cx="1119116" cy="707886"/>
          </a:xfrm>
          <a:prstGeom prst="rect">
            <a:avLst/>
          </a:prstGeom>
          <a:noFill/>
        </p:spPr>
        <p:txBody>
          <a:bodyPr wrap="square" rtlCol="0">
            <a:spAutoFit/>
          </a:bodyPr>
          <a:lstStyle/>
          <a:p>
            <a:r>
              <a:rPr lang="en-US" sz="1000" b="1" dirty="0" err="1" smtClean="0">
                <a:solidFill>
                  <a:srgbClr val="0033CC"/>
                </a:solidFill>
              </a:rPr>
              <a:t>T</a:t>
            </a:r>
            <a:r>
              <a:rPr lang="en-US" sz="1000" b="1" baseline="-25000" dirty="0" err="1" smtClean="0">
                <a:solidFill>
                  <a:srgbClr val="0033CC"/>
                </a:solidFill>
              </a:rPr>
              <a:t>fluid</a:t>
            </a:r>
            <a:r>
              <a:rPr lang="en-US" sz="1000" b="1" dirty="0" smtClean="0">
                <a:solidFill>
                  <a:srgbClr val="0033CC"/>
                </a:solidFill>
              </a:rPr>
              <a:t> passes below the lower set sensitivity of the camera </a:t>
            </a:r>
            <a:endParaRPr lang="en-US" sz="1000" b="1" dirty="0">
              <a:solidFill>
                <a:srgbClr val="0033CC"/>
              </a:solidFill>
            </a:endParaRPr>
          </a:p>
        </p:txBody>
      </p:sp>
      <p:sp>
        <p:nvSpPr>
          <p:cNvPr id="14" name="Right Arrow 13"/>
          <p:cNvSpPr/>
          <p:nvPr/>
        </p:nvSpPr>
        <p:spPr bwMode="auto">
          <a:xfrm>
            <a:off x="1050878" y="5820770"/>
            <a:ext cx="395785" cy="204716"/>
          </a:xfrm>
          <a:prstGeom prst="rightArrow">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5" name="Right Arrow 14"/>
          <p:cNvSpPr/>
          <p:nvPr/>
        </p:nvSpPr>
        <p:spPr bwMode="auto">
          <a:xfrm>
            <a:off x="2936544" y="4001068"/>
            <a:ext cx="395785" cy="204716"/>
          </a:xfrm>
          <a:prstGeom prst="rightArrow">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2" name="TextBox 11"/>
          <p:cNvSpPr txBox="1"/>
          <p:nvPr/>
        </p:nvSpPr>
        <p:spPr>
          <a:xfrm>
            <a:off x="1044053" y="5807122"/>
            <a:ext cx="312906" cy="230832"/>
          </a:xfrm>
          <a:prstGeom prst="rect">
            <a:avLst/>
          </a:prstGeom>
          <a:noFill/>
        </p:spPr>
        <p:txBody>
          <a:bodyPr wrap="none" rtlCol="0">
            <a:spAutoFit/>
          </a:bodyPr>
          <a:lstStyle/>
          <a:p>
            <a:r>
              <a:rPr lang="en-US" sz="900" b="1" dirty="0" smtClean="0">
                <a:solidFill>
                  <a:srgbClr val="FF0000"/>
                </a:solidFill>
              </a:rPr>
              <a:t>IN</a:t>
            </a:r>
            <a:endParaRPr lang="en-US" sz="900" b="1" dirty="0">
              <a:solidFill>
                <a:srgbClr val="FF0000"/>
              </a:solidFill>
            </a:endParaRPr>
          </a:p>
        </p:txBody>
      </p:sp>
      <p:sp>
        <p:nvSpPr>
          <p:cNvPr id="13" name="TextBox 12"/>
          <p:cNvSpPr txBox="1"/>
          <p:nvPr/>
        </p:nvSpPr>
        <p:spPr>
          <a:xfrm>
            <a:off x="2875128" y="3987421"/>
            <a:ext cx="434734" cy="230832"/>
          </a:xfrm>
          <a:prstGeom prst="rect">
            <a:avLst/>
          </a:prstGeom>
          <a:noFill/>
        </p:spPr>
        <p:txBody>
          <a:bodyPr wrap="none" rtlCol="0">
            <a:spAutoFit/>
          </a:bodyPr>
          <a:lstStyle/>
          <a:p>
            <a:r>
              <a:rPr lang="en-US" sz="900" b="1" dirty="0" smtClean="0">
                <a:solidFill>
                  <a:srgbClr val="FF0000"/>
                </a:solidFill>
              </a:rPr>
              <a:t>OUT</a:t>
            </a:r>
            <a:endParaRPr lang="en-US" sz="900" b="1" dirty="0">
              <a:solidFill>
                <a:srgbClr val="FF0000"/>
              </a:solidFill>
            </a:endParaRPr>
          </a:p>
        </p:txBody>
      </p:sp>
      <p:sp>
        <p:nvSpPr>
          <p:cNvPr id="16" name="Right Arrow 15"/>
          <p:cNvSpPr/>
          <p:nvPr/>
        </p:nvSpPr>
        <p:spPr bwMode="auto">
          <a:xfrm>
            <a:off x="5816222" y="5829868"/>
            <a:ext cx="395785" cy="204716"/>
          </a:xfrm>
          <a:prstGeom prst="rightArrow">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7" name="Right Arrow 16"/>
          <p:cNvSpPr/>
          <p:nvPr/>
        </p:nvSpPr>
        <p:spPr bwMode="auto">
          <a:xfrm>
            <a:off x="7701888" y="4010166"/>
            <a:ext cx="395785" cy="204716"/>
          </a:xfrm>
          <a:prstGeom prst="rightArrow">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8" name="TextBox 17"/>
          <p:cNvSpPr txBox="1"/>
          <p:nvPr/>
        </p:nvSpPr>
        <p:spPr>
          <a:xfrm>
            <a:off x="5809397" y="5816220"/>
            <a:ext cx="312906" cy="230832"/>
          </a:xfrm>
          <a:prstGeom prst="rect">
            <a:avLst/>
          </a:prstGeom>
          <a:noFill/>
        </p:spPr>
        <p:txBody>
          <a:bodyPr wrap="none" rtlCol="0">
            <a:spAutoFit/>
          </a:bodyPr>
          <a:lstStyle/>
          <a:p>
            <a:r>
              <a:rPr lang="en-US" sz="900" b="1" dirty="0" smtClean="0">
                <a:solidFill>
                  <a:srgbClr val="FF0000"/>
                </a:solidFill>
              </a:rPr>
              <a:t>IN</a:t>
            </a:r>
            <a:endParaRPr lang="en-US" sz="900" b="1" dirty="0">
              <a:solidFill>
                <a:srgbClr val="FF0000"/>
              </a:solidFill>
            </a:endParaRPr>
          </a:p>
        </p:txBody>
      </p:sp>
      <p:sp>
        <p:nvSpPr>
          <p:cNvPr id="19" name="TextBox 18"/>
          <p:cNvSpPr txBox="1"/>
          <p:nvPr/>
        </p:nvSpPr>
        <p:spPr>
          <a:xfrm>
            <a:off x="7640472" y="3996519"/>
            <a:ext cx="434734" cy="230832"/>
          </a:xfrm>
          <a:prstGeom prst="rect">
            <a:avLst/>
          </a:prstGeom>
          <a:noFill/>
        </p:spPr>
        <p:txBody>
          <a:bodyPr wrap="none" rtlCol="0">
            <a:spAutoFit/>
          </a:bodyPr>
          <a:lstStyle/>
          <a:p>
            <a:r>
              <a:rPr lang="en-US" sz="900" b="1" dirty="0" smtClean="0">
                <a:solidFill>
                  <a:srgbClr val="FF0000"/>
                </a:solidFill>
              </a:rPr>
              <a:t>OUT</a:t>
            </a:r>
            <a:endParaRPr lang="en-US" sz="900" b="1" dirty="0">
              <a:solidFill>
                <a:srgbClr val="FF0000"/>
              </a:solidFill>
            </a:endParaRPr>
          </a:p>
        </p:txBody>
      </p:sp>
      <p:sp>
        <p:nvSpPr>
          <p:cNvPr id="20" name="TextBox 19"/>
          <p:cNvSpPr txBox="1"/>
          <p:nvPr/>
        </p:nvSpPr>
        <p:spPr>
          <a:xfrm>
            <a:off x="900752" y="1514901"/>
            <a:ext cx="8147714" cy="1631216"/>
          </a:xfrm>
          <a:prstGeom prst="rect">
            <a:avLst/>
          </a:prstGeom>
          <a:noFill/>
        </p:spPr>
        <p:txBody>
          <a:bodyPr wrap="square" rtlCol="0">
            <a:spAutoFit/>
          </a:bodyPr>
          <a:lstStyle/>
          <a:p>
            <a:r>
              <a:rPr lang="en-US" sz="2000" dirty="0" smtClean="0"/>
              <a:t>Preliminary test to “visualize” the level of uniformity of the flow inside the cold plate: while circulating, the temperature of the fluid is progressively reduced below the lower threshold set for the thermal camera. As soon as the fluid reaches that temperature, the whole surface of the cold plate passes below the threshold in one go.</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8538" y="630867"/>
            <a:ext cx="7908925" cy="625440"/>
          </a:xfrm>
          <a:prstGeom prst="rect">
            <a:avLst/>
          </a:prstGeom>
          <a:noFill/>
          <a:ln>
            <a:miter lim="800000"/>
            <a:headEnd/>
            <a:tailEnd/>
          </a:ln>
        </p:spPr>
        <p:txBody>
          <a:bodyPr/>
          <a:lstStyle/>
          <a:p>
            <a:pPr lvl="0" algn="ctr">
              <a:defRPr/>
            </a:pPr>
            <a:r>
              <a:rPr lang="en-US" sz="2800" b="1" u="sng" kern="0" dirty="0" smtClean="0">
                <a:solidFill>
                  <a:srgbClr val="FF0000"/>
                </a:solidFill>
              </a:rPr>
              <a:t>“Visualization” of Flow Distribution: MOVIE</a:t>
            </a:r>
            <a:r>
              <a:rPr kumimoji="0" lang="en-US" sz="2800" b="1" i="0" u="sng" strike="noStrike" kern="0" cap="none" spc="0" normalizeH="0" baseline="0" noProof="0" dirty="0" smtClean="0">
                <a:ln>
                  <a:noFill/>
                </a:ln>
                <a:solidFill>
                  <a:srgbClr val="FF0000"/>
                </a:solidFill>
                <a:effectLst/>
                <a:uLnTx/>
                <a:uFillTx/>
                <a:latin typeface="+mj-lt"/>
                <a:ea typeface="+mj-ea"/>
                <a:cs typeface="+mj-cs"/>
              </a:rPr>
              <a:t/>
            </a:r>
            <a:br>
              <a:rPr kumimoji="0" lang="en-US" sz="2800" b="1" i="0" u="sng" strike="noStrike" kern="0" cap="none" spc="0" normalizeH="0" baseline="0" noProof="0" dirty="0" smtClean="0">
                <a:ln>
                  <a:noFill/>
                </a:ln>
                <a:solidFill>
                  <a:srgbClr val="FF0000"/>
                </a:solidFill>
                <a:effectLst/>
                <a:uLnTx/>
                <a:uFillTx/>
                <a:latin typeface="+mj-lt"/>
                <a:ea typeface="+mj-ea"/>
                <a:cs typeface="+mj-cs"/>
              </a:rPr>
            </a:br>
            <a:endParaRPr kumimoji="0" lang="en-US" sz="2800" b="1" i="0" u="none" strike="noStrike" kern="0" cap="none" spc="0" normalizeH="0" noProof="0" dirty="0" smtClean="0">
              <a:ln>
                <a:noFill/>
              </a:ln>
              <a:solidFill>
                <a:srgbClr val="FF0000"/>
              </a:solidFill>
              <a:effectLst/>
              <a:uLnTx/>
              <a:uFillTx/>
              <a:latin typeface="+mj-lt"/>
              <a:ea typeface="+mj-ea"/>
              <a:cs typeface="+mj-cs"/>
            </a:endParaRPr>
          </a:p>
        </p:txBody>
      </p:sp>
      <p:sp>
        <p:nvSpPr>
          <p:cNvPr id="6" name="Rectangle 5">
            <a:hlinkClick r:id="rId3"/>
          </p:cNvPr>
          <p:cNvSpPr/>
          <p:nvPr/>
        </p:nvSpPr>
        <p:spPr>
          <a:xfrm>
            <a:off x="1781174" y="2537252"/>
            <a:ext cx="6353175" cy="461665"/>
          </a:xfrm>
          <a:prstGeom prst="rect">
            <a:avLst/>
          </a:prstGeom>
        </p:spPr>
        <p:txBody>
          <a:bodyPr wrap="square">
            <a:spAutoFit/>
          </a:bodyPr>
          <a:lstStyle/>
          <a:p>
            <a:r>
              <a:rPr lang="en-US" dirty="0" smtClean="0"/>
              <a:t>http://petagna.web.cern.ch/petagna/gtk%20movie/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13742</TotalTime>
  <Words>767</Words>
  <Application>Microsoft Office PowerPoint</Application>
  <PresentationFormat>A4 Paper (210x297 mm)</PresentationFormat>
  <Paragraphs>125</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CERN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Sealing and humidity control</dc:title>
  <dc:creator>petagna</dc:creator>
  <cp:lastModifiedBy>petagna</cp:lastModifiedBy>
  <cp:revision>483</cp:revision>
  <dcterms:created xsi:type="dcterms:W3CDTF">2002-09-10T10:50:03Z</dcterms:created>
  <dcterms:modified xsi:type="dcterms:W3CDTF">2011-04-05T07:32:14Z</dcterms:modified>
</cp:coreProperties>
</file>